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58"/>
  </p:notesMasterIdLst>
  <p:handoutMasterIdLst>
    <p:handoutMasterId r:id="rId59"/>
  </p:handoutMasterIdLst>
  <p:sldIdLst>
    <p:sldId id="1377" r:id="rId2"/>
    <p:sldId id="1429" r:id="rId3"/>
    <p:sldId id="1428" r:id="rId4"/>
    <p:sldId id="1427" r:id="rId5"/>
    <p:sldId id="1430" r:id="rId6"/>
    <p:sldId id="1208" r:id="rId7"/>
    <p:sldId id="1210" r:id="rId8"/>
    <p:sldId id="1211" r:id="rId9"/>
    <p:sldId id="1230" r:id="rId10"/>
    <p:sldId id="1264" r:id="rId11"/>
    <p:sldId id="1234" r:id="rId12"/>
    <p:sldId id="1303" r:id="rId13"/>
    <p:sldId id="1214" r:id="rId14"/>
    <p:sldId id="1215" r:id="rId15"/>
    <p:sldId id="1216" r:id="rId16"/>
    <p:sldId id="1323" r:id="rId17"/>
    <p:sldId id="1217" r:id="rId18"/>
    <p:sldId id="1431" r:id="rId19"/>
    <p:sldId id="1432" r:id="rId20"/>
    <p:sldId id="1433" r:id="rId21"/>
    <p:sldId id="1435" r:id="rId22"/>
    <p:sldId id="1436" r:id="rId23"/>
    <p:sldId id="1367" r:id="rId24"/>
    <p:sldId id="1374" r:id="rId25"/>
    <p:sldId id="1438" r:id="rId26"/>
    <p:sldId id="1443" r:id="rId27"/>
    <p:sldId id="1445" r:id="rId28"/>
    <p:sldId id="1439" r:id="rId29"/>
    <p:sldId id="1446" r:id="rId30"/>
    <p:sldId id="1447" r:id="rId31"/>
    <p:sldId id="1441" r:id="rId32"/>
    <p:sldId id="1440" r:id="rId33"/>
    <p:sldId id="1333" r:id="rId34"/>
    <p:sldId id="1334" r:id="rId35"/>
    <p:sldId id="1335" r:id="rId36"/>
    <p:sldId id="1249" r:id="rId37"/>
    <p:sldId id="1336" r:id="rId38"/>
    <p:sldId id="1337" r:id="rId39"/>
    <p:sldId id="1338" r:id="rId40"/>
    <p:sldId id="1339" r:id="rId41"/>
    <p:sldId id="1340" r:id="rId42"/>
    <p:sldId id="1341" r:id="rId43"/>
    <p:sldId id="1342" r:id="rId44"/>
    <p:sldId id="1343" r:id="rId45"/>
    <p:sldId id="1218" r:id="rId46"/>
    <p:sldId id="1220" r:id="rId47"/>
    <p:sldId id="1344" r:id="rId48"/>
    <p:sldId id="1345" r:id="rId49"/>
    <p:sldId id="1346" r:id="rId50"/>
    <p:sldId id="1347" r:id="rId51"/>
    <p:sldId id="1348" r:id="rId52"/>
    <p:sldId id="1349" r:id="rId53"/>
    <p:sldId id="1321" r:id="rId54"/>
    <p:sldId id="1448" r:id="rId55"/>
    <p:sldId id="1324" r:id="rId56"/>
    <p:sldId id="1322" r:id="rId57"/>
  </p:sldIdLst>
  <p:sldSz cx="9144000" cy="5143500" type="screen16x9"/>
  <p:notesSz cx="6802438" cy="9934575"/>
  <p:embeddedFontLst>
    <p:embeddedFont>
      <p:font typeface="나눔바른고딕" panose="020B0600000101010101" charset="-127"/>
      <p:regular r:id="rId60"/>
      <p:bold r:id="rId61"/>
    </p:embeddedFont>
    <p:embeddedFont>
      <p:font typeface="나눔스퀘어라운드 Bold" panose="020B0600000101010101" charset="-127"/>
      <p:bold r:id="rId62"/>
    </p:embeddedFont>
    <p:embeddedFont>
      <p:font typeface="나눔스퀘어라운드 ExtraBold" panose="020B0600000101010101" charset="-127"/>
      <p:bold r:id="rId63"/>
    </p:embeddedFont>
    <p:embeddedFont>
      <p:font typeface="HY견고딕" panose="02030600000101010101" pitchFamily="18" charset="-127"/>
      <p:regular r:id="rId64"/>
    </p:embeddedFont>
    <p:embeddedFont>
      <p:font typeface="HY헤드라인M" panose="02030600000101010101" pitchFamily="18" charset="-127"/>
      <p:regular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39" userDrawn="1">
          <p15:clr>
            <a:srgbClr val="A4A3A4"/>
          </p15:clr>
        </p15:guide>
        <p15:guide id="3" orient="horz" pos="3129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95135"/>
    <a:srgbClr val="0B6C97"/>
    <a:srgbClr val="FFFF99"/>
    <a:srgbClr val="9FA1A0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07289B-9555-41DA-AF27-170ABC58C170}" v="1" dt="2019-06-01T12:40:23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88" autoAdjust="0"/>
  </p:normalViewPr>
  <p:slideViewPr>
    <p:cSldViewPr showGuides="1">
      <p:cViewPr varScale="1">
        <p:scale>
          <a:sx n="96" d="100"/>
          <a:sy n="96" d="100"/>
        </p:scale>
        <p:origin x="67" y="192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6"/>
        <p:guide pos="2139"/>
        <p:guide orient="horz" pos="312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8907289B-9555-41DA-AF27-170ABC58C170}"/>
    <pc:docChg chg="custSel modSld">
      <pc:chgData name="김효관" userId="5d412245-c878-4bfb-b3ad-7c3e81fe34ff" providerId="ADAL" clId="{8907289B-9555-41DA-AF27-170ABC58C170}" dt="2019-06-01T12:40:37.733" v="28" actId="20577"/>
      <pc:docMkLst>
        <pc:docMk/>
      </pc:docMkLst>
      <pc:sldChg chg="addSp delSp modSp">
        <pc:chgData name="김효관" userId="5d412245-c878-4bfb-b3ad-7c3e81fe34ff" providerId="ADAL" clId="{8907289B-9555-41DA-AF27-170ABC58C170}" dt="2019-06-01T12:40:37.733" v="28" actId="20577"/>
        <pc:sldMkLst>
          <pc:docMk/>
          <pc:sldMk cId="860678977" sldId="1441"/>
        </pc:sldMkLst>
        <pc:spChg chg="mod">
          <ac:chgData name="김효관" userId="5d412245-c878-4bfb-b3ad-7c3e81fe34ff" providerId="ADAL" clId="{8907289B-9555-41DA-AF27-170ABC58C170}" dt="2019-06-01T12:40:37.733" v="28" actId="20577"/>
          <ac:spMkLst>
            <pc:docMk/>
            <pc:sldMk cId="860678977" sldId="1441"/>
            <ac:spMk id="10" creationId="{F1EABA62-BF32-4CE1-8BDD-83BA1DC64553}"/>
          </ac:spMkLst>
        </pc:spChg>
        <pc:picChg chg="del">
          <ac:chgData name="김효관" userId="5d412245-c878-4bfb-b3ad-7c3e81fe34ff" providerId="ADAL" clId="{8907289B-9555-41DA-AF27-170ABC58C170}" dt="2019-06-01T12:40:23.211" v="0" actId="478"/>
          <ac:picMkLst>
            <pc:docMk/>
            <pc:sldMk cId="860678977" sldId="1441"/>
            <ac:picMk id="4" creationId="{AD1359DD-A103-4ED7-B3D0-C3225476DF98}"/>
          </ac:picMkLst>
        </pc:picChg>
        <pc:picChg chg="add mod">
          <ac:chgData name="김효관" userId="5d412245-c878-4bfb-b3ad-7c3e81fe34ff" providerId="ADAL" clId="{8907289B-9555-41DA-AF27-170ABC58C170}" dt="2019-06-01T12:40:29.913" v="5" actId="1076"/>
          <ac:picMkLst>
            <pc:docMk/>
            <pc:sldMk cId="860678977" sldId="1441"/>
            <ac:picMk id="5" creationId="{0BFFD381-B641-4980-9250-8845A3C0B984}"/>
          </ac:picMkLst>
        </pc:picChg>
      </pc:sldChg>
    </pc:docChg>
  </pc:docChgLst>
  <pc:docChgLst>
    <pc:chgData name="김효관" userId="5d412245-c878-4bfb-b3ad-7c3e81fe34ff" providerId="ADAL" clId="{2F786D2B-C2B7-4A2D-A435-96F0A6F5B3E0}"/>
    <pc:docChg chg="custSel modSld">
      <pc:chgData name="김효관" userId="5d412245-c878-4bfb-b3ad-7c3e81fe34ff" providerId="ADAL" clId="{2F786D2B-C2B7-4A2D-A435-96F0A6F5B3E0}" dt="2019-04-06T12:50:32.067" v="10"/>
      <pc:docMkLst>
        <pc:docMk/>
      </pc:docMkLst>
      <pc:sldChg chg="modSp">
        <pc:chgData name="김효관" userId="5d412245-c878-4bfb-b3ad-7c3e81fe34ff" providerId="ADAL" clId="{2F786D2B-C2B7-4A2D-A435-96F0A6F5B3E0}" dt="2019-04-06T12:50:32.067" v="10"/>
        <pc:sldMkLst>
          <pc:docMk/>
          <pc:sldMk cId="531828610" sldId="1324"/>
        </pc:sldMkLst>
        <pc:graphicFrameChg chg="mod">
          <ac:chgData name="김효관" userId="5d412245-c878-4bfb-b3ad-7c3e81fe34ff" providerId="ADAL" clId="{2F786D2B-C2B7-4A2D-A435-96F0A6F5B3E0}" dt="2019-04-06T12:50:32.067" v="10"/>
          <ac:graphicFrameMkLst>
            <pc:docMk/>
            <pc:sldMk cId="531828610" sldId="1324"/>
            <ac:graphicFrameMk id="20" creationId="{55C91305-F3B4-44C0-90A6-F1E73ECA7A27}"/>
          </ac:graphicFrameMkLst>
        </pc:graphicFrameChg>
      </pc:sldChg>
      <pc:sldChg chg="addSp modSp">
        <pc:chgData name="김효관" userId="5d412245-c878-4bfb-b3ad-7c3e81fe34ff" providerId="ADAL" clId="{2F786D2B-C2B7-4A2D-A435-96F0A6F5B3E0}" dt="2019-04-06T12:45:14.418" v="8"/>
        <pc:sldMkLst>
          <pc:docMk/>
          <pc:sldMk cId="3656854018" sldId="1439"/>
        </pc:sldMkLst>
        <pc:spChg chg="mod">
          <ac:chgData name="김효관" userId="5d412245-c878-4bfb-b3ad-7c3e81fe34ff" providerId="ADAL" clId="{2F786D2B-C2B7-4A2D-A435-96F0A6F5B3E0}" dt="2019-04-06T12:44:45.265" v="1" actId="14100"/>
          <ac:spMkLst>
            <pc:docMk/>
            <pc:sldMk cId="3656854018" sldId="1439"/>
            <ac:spMk id="33" creationId="{488F51CB-0528-4259-8770-569A3E5C30C4}"/>
          </ac:spMkLst>
        </pc:spChg>
        <pc:spChg chg="add">
          <ac:chgData name="김효관" userId="5d412245-c878-4bfb-b3ad-7c3e81fe34ff" providerId="ADAL" clId="{2F786D2B-C2B7-4A2D-A435-96F0A6F5B3E0}" dt="2019-04-06T12:45:14.418" v="8"/>
          <ac:spMkLst>
            <pc:docMk/>
            <pc:sldMk cId="3656854018" sldId="1439"/>
            <ac:spMk id="52" creationId="{061E0438-4F5D-4EB4-ACBD-09C26C6D7E3A}"/>
          </ac:spMkLst>
        </pc:spChg>
        <pc:grpChg chg="add">
          <ac:chgData name="김효관" userId="5d412245-c878-4bfb-b3ad-7c3e81fe34ff" providerId="ADAL" clId="{2F786D2B-C2B7-4A2D-A435-96F0A6F5B3E0}" dt="2019-04-06T12:44:41.052" v="0"/>
          <ac:grpSpMkLst>
            <pc:docMk/>
            <pc:sldMk cId="3656854018" sldId="1439"/>
            <ac:grpSpMk id="34" creationId="{600A0264-083C-4230-8A4C-210F7D4B9510}"/>
          </ac:grpSpMkLst>
        </pc:grpChg>
      </pc:sldChg>
      <pc:sldChg chg="addSp delSp modSp">
        <pc:chgData name="김효관" userId="5d412245-c878-4bfb-b3ad-7c3e81fe34ff" providerId="ADAL" clId="{2F786D2B-C2B7-4A2D-A435-96F0A6F5B3E0}" dt="2019-04-06T12:45:18.696" v="9" actId="1076"/>
        <pc:sldMkLst>
          <pc:docMk/>
          <pc:sldMk cId="1528207665" sldId="1446"/>
        </pc:sldMkLst>
        <pc:spChg chg="del">
          <ac:chgData name="김효관" userId="5d412245-c878-4bfb-b3ad-7c3e81fe34ff" providerId="ADAL" clId="{2F786D2B-C2B7-4A2D-A435-96F0A6F5B3E0}" dt="2019-04-06T12:44:48.613" v="2" actId="478"/>
          <ac:spMkLst>
            <pc:docMk/>
            <pc:sldMk cId="1528207665" sldId="1446"/>
            <ac:spMk id="33" creationId="{488F51CB-0528-4259-8770-569A3E5C30C4}"/>
          </ac:spMkLst>
        </pc:spChg>
        <pc:spChg chg="add del">
          <ac:chgData name="김효관" userId="5d412245-c878-4bfb-b3ad-7c3e81fe34ff" providerId="ADAL" clId="{2F786D2B-C2B7-4A2D-A435-96F0A6F5B3E0}" dt="2019-04-06T12:45:00.682" v="4" actId="478"/>
          <ac:spMkLst>
            <pc:docMk/>
            <pc:sldMk cId="1528207665" sldId="1446"/>
            <ac:spMk id="34" creationId="{451AE106-F235-42C4-9904-CB80BC01FC91}"/>
          </ac:spMkLst>
        </pc:spChg>
        <pc:spChg chg="add">
          <ac:chgData name="김효관" userId="5d412245-c878-4bfb-b3ad-7c3e81fe34ff" providerId="ADAL" clId="{2F786D2B-C2B7-4A2D-A435-96F0A6F5B3E0}" dt="2019-04-06T12:45:01.284" v="5"/>
          <ac:spMkLst>
            <pc:docMk/>
            <pc:sldMk cId="1528207665" sldId="1446"/>
            <ac:spMk id="35" creationId="{45B128FB-CDC4-49A9-A216-D96C3312B212}"/>
          </ac:spMkLst>
        </pc:spChg>
        <pc:spChg chg="add">
          <ac:chgData name="김효관" userId="5d412245-c878-4bfb-b3ad-7c3e81fe34ff" providerId="ADAL" clId="{2F786D2B-C2B7-4A2D-A435-96F0A6F5B3E0}" dt="2019-04-06T12:45:12.947" v="7"/>
          <ac:spMkLst>
            <pc:docMk/>
            <pc:sldMk cId="1528207665" sldId="1446"/>
            <ac:spMk id="54" creationId="{DC889D23-0776-42AC-8DC0-825055A32352}"/>
          </ac:spMkLst>
        </pc:spChg>
        <pc:grpChg chg="add">
          <ac:chgData name="김효관" userId="5d412245-c878-4bfb-b3ad-7c3e81fe34ff" providerId="ADAL" clId="{2F786D2B-C2B7-4A2D-A435-96F0A6F5B3E0}" dt="2019-04-06T12:45:01.284" v="5"/>
          <ac:grpSpMkLst>
            <pc:docMk/>
            <pc:sldMk cId="1528207665" sldId="1446"/>
            <ac:grpSpMk id="36" creationId="{0ED723EA-E4A1-4164-B3A3-10A5EA8564B1}"/>
          </ac:grpSpMkLst>
        </pc:grpChg>
        <pc:picChg chg="mod">
          <ac:chgData name="김효관" userId="5d412245-c878-4bfb-b3ad-7c3e81fe34ff" providerId="ADAL" clId="{2F786D2B-C2B7-4A2D-A435-96F0A6F5B3E0}" dt="2019-04-06T12:45:18.696" v="9" actId="1076"/>
          <ac:picMkLst>
            <pc:docMk/>
            <pc:sldMk cId="1528207665" sldId="1446"/>
            <ac:picMk id="8" creationId="{97A60F3B-5429-4AE0-A814-CCECE0BAFAE1}"/>
          </ac:picMkLst>
        </pc:picChg>
      </pc:sldChg>
      <pc:sldChg chg="modSp">
        <pc:chgData name="김효관" userId="5d412245-c878-4bfb-b3ad-7c3e81fe34ff" providerId="ADAL" clId="{2F786D2B-C2B7-4A2D-A435-96F0A6F5B3E0}" dt="2019-04-06T12:45:09.743" v="6" actId="14100"/>
        <pc:sldMkLst>
          <pc:docMk/>
          <pc:sldMk cId="3425790602" sldId="1447"/>
        </pc:sldMkLst>
        <pc:spChg chg="mod">
          <ac:chgData name="김효관" userId="5d412245-c878-4bfb-b3ad-7c3e81fe34ff" providerId="ADAL" clId="{2F786D2B-C2B7-4A2D-A435-96F0A6F5B3E0}" dt="2019-04-06T12:45:09.743" v="6" actId="14100"/>
          <ac:spMkLst>
            <pc:docMk/>
            <pc:sldMk cId="3425790602" sldId="1447"/>
            <ac:spMk id="33" creationId="{488F51CB-0528-4259-8770-569A3E5C30C4}"/>
          </ac:spMkLst>
        </pc:spChg>
      </pc:sldChg>
    </pc:docChg>
  </pc:docChgLst>
  <pc:docChgLst>
    <pc:chgData name="김효관" userId="5d412245-c878-4bfb-b3ad-7c3e81fe34ff" providerId="ADAL" clId="{AC111DE6-92AC-48EE-9BB8-D1DF9B889805}"/>
    <pc:docChg chg="custSel modSld sldOrd">
      <pc:chgData name="김효관" userId="5d412245-c878-4bfb-b3ad-7c3e81fe34ff" providerId="ADAL" clId="{AC111DE6-92AC-48EE-9BB8-D1DF9B889805}" dt="2019-05-03T04:30:57.482" v="128"/>
      <pc:docMkLst>
        <pc:docMk/>
      </pc:docMkLst>
      <pc:sldChg chg="delSp ord">
        <pc:chgData name="김효관" userId="5d412245-c878-4bfb-b3ad-7c3e81fe34ff" providerId="ADAL" clId="{AC111DE6-92AC-48EE-9BB8-D1DF9B889805}" dt="2019-05-03T04:30:57.482" v="128"/>
        <pc:sldMkLst>
          <pc:docMk/>
          <pc:sldMk cId="531828610" sldId="1324"/>
        </pc:sldMkLst>
        <pc:spChg chg="del">
          <ac:chgData name="김효관" userId="5d412245-c878-4bfb-b3ad-7c3e81fe34ff" providerId="ADAL" clId="{AC111DE6-92AC-48EE-9BB8-D1DF9B889805}" dt="2019-05-03T04:30:39.778" v="126" actId="478"/>
          <ac:spMkLst>
            <pc:docMk/>
            <pc:sldMk cId="531828610" sldId="1324"/>
            <ac:spMk id="4" creationId="{D167C0F8-83FB-4030-B6E4-7EFE421B8D43}"/>
          </ac:spMkLst>
        </pc:spChg>
      </pc:sldChg>
      <pc:sldChg chg="addSp modSp">
        <pc:chgData name="김효관" userId="5d412245-c878-4bfb-b3ad-7c3e81fe34ff" providerId="ADAL" clId="{AC111DE6-92AC-48EE-9BB8-D1DF9B889805}" dt="2019-04-10T14:02:42.933" v="124" actId="20577"/>
        <pc:sldMkLst>
          <pc:docMk/>
          <pc:sldMk cId="99051258" sldId="1334"/>
        </pc:sldMkLst>
        <pc:spChg chg="add mod">
          <ac:chgData name="김효관" userId="5d412245-c878-4bfb-b3ad-7c3e81fe34ff" providerId="ADAL" clId="{AC111DE6-92AC-48EE-9BB8-D1DF9B889805}" dt="2019-04-10T14:02:42.933" v="124" actId="20577"/>
          <ac:spMkLst>
            <pc:docMk/>
            <pc:sldMk cId="99051258" sldId="1334"/>
            <ac:spMk id="33" creationId="{60D28DF6-68AF-48B8-9421-8CD683855D7E}"/>
          </ac:spMkLst>
        </pc:spChg>
      </pc:sldChg>
      <pc:sldChg chg="delSp ord">
        <pc:chgData name="김효관" userId="5d412245-c878-4bfb-b3ad-7c3e81fe34ff" providerId="ADAL" clId="{AC111DE6-92AC-48EE-9BB8-D1DF9B889805}" dt="2019-05-03T04:30:54.588" v="127"/>
        <pc:sldMkLst>
          <pc:docMk/>
          <pc:sldMk cId="1517572854" sldId="1448"/>
        </pc:sldMkLst>
        <pc:spChg chg="del">
          <ac:chgData name="김효관" userId="5d412245-c878-4bfb-b3ad-7c3e81fe34ff" providerId="ADAL" clId="{AC111DE6-92AC-48EE-9BB8-D1DF9B889805}" dt="2019-05-03T04:30:37.890" v="125" actId="478"/>
          <ac:spMkLst>
            <pc:docMk/>
            <pc:sldMk cId="1517572854" sldId="1448"/>
            <ac:spMk id="29" creationId="{D1D379F5-70D2-4F18-A2C4-F4EA8A90D72E}"/>
          </ac:spMkLst>
        </pc:spChg>
      </pc:sldChg>
    </pc:docChg>
  </pc:docChgLst>
  <pc:docChgLst>
    <pc:chgData name="김효관" userId="5d412245-c878-4bfb-b3ad-7c3e81fe34ff" providerId="ADAL" clId="{E6128DC7-A8D0-402D-8BE8-B5BA83942349}"/>
    <pc:docChg chg="custSel modSld">
      <pc:chgData name="김효관" userId="5d412245-c878-4bfb-b3ad-7c3e81fe34ff" providerId="ADAL" clId="{E6128DC7-A8D0-402D-8BE8-B5BA83942349}" dt="2019-04-07T14:17:09.262" v="547"/>
      <pc:docMkLst>
        <pc:docMk/>
      </pc:docMkLst>
      <pc:sldChg chg="addSp">
        <pc:chgData name="김효관" userId="5d412245-c878-4bfb-b3ad-7c3e81fe34ff" providerId="ADAL" clId="{E6128DC7-A8D0-402D-8BE8-B5BA83942349}" dt="2019-04-07T14:17:09.262" v="547"/>
        <pc:sldMkLst>
          <pc:docMk/>
          <pc:sldMk cId="531828610" sldId="1324"/>
        </pc:sldMkLst>
        <pc:spChg chg="add">
          <ac:chgData name="김효관" userId="5d412245-c878-4bfb-b3ad-7c3e81fe34ff" providerId="ADAL" clId="{E6128DC7-A8D0-402D-8BE8-B5BA83942349}" dt="2019-04-07T14:17:09.262" v="547"/>
          <ac:spMkLst>
            <pc:docMk/>
            <pc:sldMk cId="531828610" sldId="1324"/>
            <ac:spMk id="4" creationId="{D167C0F8-83FB-4030-B6E4-7EFE421B8D43}"/>
          </ac:spMkLst>
        </pc:spChg>
      </pc:sldChg>
      <pc:sldChg chg="addSp delSp modSp">
        <pc:chgData name="김효관" userId="5d412245-c878-4bfb-b3ad-7c3e81fe34ff" providerId="ADAL" clId="{E6128DC7-A8D0-402D-8BE8-B5BA83942349}" dt="2019-04-07T14:14:18.858" v="334" actId="1076"/>
        <pc:sldMkLst>
          <pc:docMk/>
          <pc:sldMk cId="1121350519" sldId="1443"/>
        </pc:sldMkLst>
        <pc:spChg chg="add del mod">
          <ac:chgData name="김효관" userId="5d412245-c878-4bfb-b3ad-7c3e81fe34ff" providerId="ADAL" clId="{E6128DC7-A8D0-402D-8BE8-B5BA83942349}" dt="2019-04-07T14:09:16.021" v="1" actId="478"/>
          <ac:spMkLst>
            <pc:docMk/>
            <pc:sldMk cId="1121350519" sldId="1443"/>
            <ac:spMk id="3" creationId="{121336F5-156B-488F-B0F5-69AB991ABF09}"/>
          </ac:spMkLst>
        </pc:spChg>
        <pc:spChg chg="add mod">
          <ac:chgData name="김효관" userId="5d412245-c878-4bfb-b3ad-7c3e81fe34ff" providerId="ADAL" clId="{E6128DC7-A8D0-402D-8BE8-B5BA83942349}" dt="2019-04-07T14:12:39.714" v="325" actId="3064"/>
          <ac:spMkLst>
            <pc:docMk/>
            <pc:sldMk cId="1121350519" sldId="1443"/>
            <ac:spMk id="6" creationId="{809BE0E0-5BEF-47BB-AB13-51E8B796821F}"/>
          </ac:spMkLst>
        </pc:spChg>
        <pc:picChg chg="add mod">
          <ac:chgData name="김효관" userId="5d412245-c878-4bfb-b3ad-7c3e81fe34ff" providerId="ADAL" clId="{E6128DC7-A8D0-402D-8BE8-B5BA83942349}" dt="2019-04-07T14:14:00.676" v="330" actId="1076"/>
          <ac:picMkLst>
            <pc:docMk/>
            <pc:sldMk cId="1121350519" sldId="1443"/>
            <ac:picMk id="7" creationId="{12488B7B-8022-4152-BA0E-DADAE1B1CD67}"/>
          </ac:picMkLst>
        </pc:picChg>
        <pc:picChg chg="add mod">
          <ac:chgData name="김효관" userId="5d412245-c878-4bfb-b3ad-7c3e81fe34ff" providerId="ADAL" clId="{E6128DC7-A8D0-402D-8BE8-B5BA83942349}" dt="2019-04-07T14:14:18.858" v="334" actId="1076"/>
          <ac:picMkLst>
            <pc:docMk/>
            <pc:sldMk cId="1121350519" sldId="1443"/>
            <ac:picMk id="8" creationId="{7DB095DA-696B-4682-86E5-9682EB740B6F}"/>
          </ac:picMkLst>
        </pc:picChg>
      </pc:sldChg>
      <pc:sldChg chg="addSp modSp">
        <pc:chgData name="김효관" userId="5d412245-c878-4bfb-b3ad-7c3e81fe34ff" providerId="ADAL" clId="{E6128DC7-A8D0-402D-8BE8-B5BA83942349}" dt="2019-04-07T14:15:15.864" v="535" actId="20577"/>
        <pc:sldMkLst>
          <pc:docMk/>
          <pc:sldMk cId="227107816" sldId="1445"/>
        </pc:sldMkLst>
        <pc:spChg chg="add mod">
          <ac:chgData name="김효관" userId="5d412245-c878-4bfb-b3ad-7c3e81fe34ff" providerId="ADAL" clId="{E6128DC7-A8D0-402D-8BE8-B5BA83942349}" dt="2019-04-07T14:15:15.864" v="535" actId="20577"/>
          <ac:spMkLst>
            <pc:docMk/>
            <pc:sldMk cId="227107816" sldId="1445"/>
            <ac:spMk id="33" creationId="{029AE1E7-1D7C-4156-B7DD-7AB10470ECE8}"/>
          </ac:spMkLst>
        </pc:spChg>
      </pc:sldChg>
      <pc:sldChg chg="addSp modSp">
        <pc:chgData name="김효관" userId="5d412245-c878-4bfb-b3ad-7c3e81fe34ff" providerId="ADAL" clId="{E6128DC7-A8D0-402D-8BE8-B5BA83942349}" dt="2019-04-07T14:17:05.197" v="546" actId="20577"/>
        <pc:sldMkLst>
          <pc:docMk/>
          <pc:sldMk cId="1517572854" sldId="1448"/>
        </pc:sldMkLst>
        <pc:spChg chg="add mod">
          <ac:chgData name="김효관" userId="5d412245-c878-4bfb-b3ad-7c3e81fe34ff" providerId="ADAL" clId="{E6128DC7-A8D0-402D-8BE8-B5BA83942349}" dt="2019-04-07T14:17:05.197" v="546" actId="20577"/>
          <ac:spMkLst>
            <pc:docMk/>
            <pc:sldMk cId="1517572854" sldId="1448"/>
            <ac:spMk id="29" creationId="{D1D379F5-70D2-4F18-A2C4-F4EA8A90D72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63" y="0"/>
            <a:ext cx="2946875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37289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63" y="9437289"/>
            <a:ext cx="2946875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975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1462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20235"/>
            <a:ext cx="5442586" cy="446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35702"/>
            <a:ext cx="2946876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975" y="9435702"/>
            <a:ext cx="2946876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885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1052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696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810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9010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4245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6259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30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399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33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24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234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0083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165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480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4248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5979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561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0770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9104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5791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48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538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1913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0318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8996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6081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09017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3420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698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20137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0956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943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499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70758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68233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40564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31498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01985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66327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32690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08758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2771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421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19222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4956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45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69099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113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6494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651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6404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6703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5495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3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A35489-448E-4FB9-B21E-0F9100319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93" y="-92546"/>
            <a:ext cx="8976982" cy="49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엔지니어의 역할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</p:grpSp>
      <p:graphicFrame>
        <p:nvGraphicFramePr>
          <p:cNvPr id="44" name="표 43"/>
          <p:cNvGraphicFramePr>
            <a:graphicFrameLocks noGrp="1"/>
          </p:cNvGraphicFramePr>
          <p:nvPr>
            <p:extLst/>
          </p:nvPr>
        </p:nvGraphicFramePr>
        <p:xfrm>
          <a:off x="539552" y="1320561"/>
          <a:ext cx="7920879" cy="342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518457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</a:tblGrid>
              <a:tr h="34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엔지니어의 역할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탐색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 작업을 위한 필요 데이터를 정의하고 유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무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연동 데이터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저장된 데이터의 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시스템이름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(RDB/FILE), 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용량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등을 문서화한다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566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비정상 데이터를 정제한다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또는 유효데이터라 하더라도 데이터를 사용할 수 있도록 가공한다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문제를 해결하기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위한 최적의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분석모델을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적용한다 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사이언티스트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검증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분석모델의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정확도를 검증한다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튜닝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개선점을 모델에 반영한다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프로그래머 없이 주기적으로 작동하도록 시스템화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VOC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를 접수 받아 모델을 보완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 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6064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88A8321-1008-4845-BB2E-2E4B6CF3C0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6760" y="1343592"/>
          <a:ext cx="7920879" cy="1615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20376482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75431464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307807135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406828818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45546049"/>
                    </a:ext>
                  </a:extLst>
                </a:gridCol>
              </a:tblGrid>
              <a:tr h="21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크기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컬럼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실적정보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RDB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가격정보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B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엑셀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연휴정보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6230"/>
                  </a:ext>
                </a:extLst>
              </a:tr>
            </a:tbl>
          </a:graphicData>
        </a:graphic>
      </p:graphicFrame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엔지니어의 역할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45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11235 L -0.88403 -0.188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74" y="-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1.23457E-7 L 3.33333E-6 1.728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 bwMode="auto">
            <a:xfrm>
              <a:off x="641117" y="830314"/>
              <a:ext cx="206849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06EC5-2A58-48F5-A52D-4766ABEC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878" y="2784451"/>
            <a:ext cx="3451393" cy="2045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AAB3CF-A3F4-4185-9C07-165AE186893D}"/>
              </a:ext>
            </a:extLst>
          </p:cNvPr>
          <p:cNvSpPr/>
          <p:nvPr/>
        </p:nvSpPr>
        <p:spPr bwMode="auto">
          <a:xfrm>
            <a:off x="3397771" y="1631430"/>
            <a:ext cx="602319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계절성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C839AC-D748-4C06-8E48-ED0FD3E9E0AC}"/>
              </a:ext>
            </a:extLst>
          </p:cNvPr>
          <p:cNvSpPr/>
          <p:nvPr/>
        </p:nvSpPr>
        <p:spPr bwMode="auto">
          <a:xfrm>
            <a:off x="4477717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PRICE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8BCA040-0F04-4F6A-8FCB-1FF297583A50}"/>
              </a:ext>
            </a:extLst>
          </p:cNvPr>
          <p:cNvSpPr/>
          <p:nvPr/>
        </p:nvSpPr>
        <p:spPr bwMode="auto">
          <a:xfrm>
            <a:off x="5221102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제품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AGE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8E9EC3C-4D27-4C2A-B9E0-53FD10C23241}"/>
              </a:ext>
            </a:extLst>
          </p:cNvPr>
          <p:cNvSpPr/>
          <p:nvPr/>
        </p:nvSpPr>
        <p:spPr bwMode="auto">
          <a:xfrm>
            <a:off x="5954984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지역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EVENT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5B0281F-C7BA-44AA-9AD8-E40326BD1648}"/>
              </a:ext>
            </a:extLst>
          </p:cNvPr>
          <p:cNvSpPr/>
          <p:nvPr/>
        </p:nvSpPr>
        <p:spPr bwMode="auto">
          <a:xfrm>
            <a:off x="6693619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MKT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비용효과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89B399-410B-4A41-8A94-50A80E1DB039}"/>
              </a:ext>
            </a:extLst>
          </p:cNvPr>
          <p:cNvSpPr/>
          <p:nvPr/>
        </p:nvSpPr>
        <p:spPr bwMode="auto">
          <a:xfrm>
            <a:off x="2634230" y="1631430"/>
            <a:ext cx="643863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판매량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2AB7D8-95AD-4EAD-8337-0D0C8A9752D3}"/>
              </a:ext>
            </a:extLst>
          </p:cNvPr>
          <p:cNvSpPr/>
          <p:nvPr/>
        </p:nvSpPr>
        <p:spPr>
          <a:xfrm>
            <a:off x="1125206" y="1710670"/>
            <a:ext cx="10358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100" dirty="0">
                <a:solidFill>
                  <a:prstClr val="black"/>
                </a:solidFill>
                <a:cs typeface="Arial"/>
                <a:sym typeface="Arial"/>
              </a:rPr>
              <a:t>FCST QTY = </a:t>
            </a:r>
            <a:endParaRPr kumimoji="0" lang="ko-KR" altLang="en-US" sz="2400" kern="0" dirty="0">
              <a:cs typeface="Arial"/>
              <a:sym typeface="Arial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3D9019A-A713-45DF-BA0F-3ADC624A7884}"/>
              </a:ext>
            </a:extLst>
          </p:cNvPr>
          <p:cNvSpPr/>
          <p:nvPr/>
        </p:nvSpPr>
        <p:spPr>
          <a:xfrm>
            <a:off x="248513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EDF6F0E-B49A-476C-9C86-14F2FB371AD8}"/>
              </a:ext>
            </a:extLst>
          </p:cNvPr>
          <p:cNvSpPr/>
          <p:nvPr/>
        </p:nvSpPr>
        <p:spPr>
          <a:xfrm>
            <a:off x="3227932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43D84B8-FC3E-4165-A271-873F36AC1B23}"/>
              </a:ext>
            </a:extLst>
          </p:cNvPr>
          <p:cNvSpPr/>
          <p:nvPr/>
        </p:nvSpPr>
        <p:spPr>
          <a:xfrm>
            <a:off x="406604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7A442E-BE02-4343-B0D8-EBF0957199CE}"/>
              </a:ext>
            </a:extLst>
          </p:cNvPr>
          <p:cNvSpPr/>
          <p:nvPr/>
        </p:nvSpPr>
        <p:spPr>
          <a:xfrm>
            <a:off x="5029769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44E3D04-B98C-4613-B9E1-3BF0BADE11A2}"/>
              </a:ext>
            </a:extLst>
          </p:cNvPr>
          <p:cNvSpPr/>
          <p:nvPr/>
        </p:nvSpPr>
        <p:spPr>
          <a:xfrm>
            <a:off x="5777674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CC11C01-53AE-4C81-A8DE-B6A2B444FBC8}"/>
              </a:ext>
            </a:extLst>
          </p:cNvPr>
          <p:cNvSpPr/>
          <p:nvPr/>
        </p:nvSpPr>
        <p:spPr>
          <a:xfrm>
            <a:off x="6512198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E6A68C-909A-4F41-B2DE-9943842C701B}"/>
              </a:ext>
            </a:extLst>
          </p:cNvPr>
          <p:cNvSpPr/>
          <p:nvPr/>
        </p:nvSpPr>
        <p:spPr>
          <a:xfrm>
            <a:off x="7096222" y="2130246"/>
            <a:ext cx="17654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…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2" name="왼쪽 대괄호 81">
            <a:extLst>
              <a:ext uri="{FF2B5EF4-FFF2-40B4-BE49-F238E27FC236}">
                <a16:creationId xmlns:a16="http://schemas.microsoft.com/office/drawing/2014/main" id="{2CCE9407-ECF7-4E75-8534-0B54AFF3C51B}"/>
              </a:ext>
            </a:extLst>
          </p:cNvPr>
          <p:cNvSpPr/>
          <p:nvPr/>
        </p:nvSpPr>
        <p:spPr>
          <a:xfrm>
            <a:off x="2424109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3" name="왼쪽 대괄호 82">
            <a:extLst>
              <a:ext uri="{FF2B5EF4-FFF2-40B4-BE49-F238E27FC236}">
                <a16:creationId xmlns:a16="http://schemas.microsoft.com/office/drawing/2014/main" id="{D344ADCE-05EE-41B2-A3BC-0DD553B9C165}"/>
              </a:ext>
            </a:extLst>
          </p:cNvPr>
          <p:cNvSpPr/>
          <p:nvPr/>
        </p:nvSpPr>
        <p:spPr>
          <a:xfrm rot="10800000">
            <a:off x="4007115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992AA7-E379-442E-9B3B-05172B0CA866}"/>
              </a:ext>
            </a:extLst>
          </p:cNvPr>
          <p:cNvSpPr/>
          <p:nvPr/>
        </p:nvSpPr>
        <p:spPr>
          <a:xfrm>
            <a:off x="4424651" y="2131316"/>
            <a:ext cx="29632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할인행사 기간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</a:t>
            </a: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날씨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Cannibalization,    </a:t>
            </a:r>
            <a:endParaRPr kumimoji="0" lang="ko-KR" altLang="en-US" sz="1000" kern="0" dirty="0">
              <a:solidFill>
                <a:prstClr val="black"/>
              </a:solidFill>
              <a:cs typeface="Arial"/>
              <a:sym typeface="Arial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2921DBB-AE27-4A52-88FF-55E19EAC6A1E}"/>
              </a:ext>
            </a:extLst>
          </p:cNvPr>
          <p:cNvSpPr/>
          <p:nvPr/>
        </p:nvSpPr>
        <p:spPr>
          <a:xfrm>
            <a:off x="4168999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02B40E4-FC1E-4386-9C67-9AEA3CF963A5}"/>
              </a:ext>
            </a:extLst>
          </p:cNvPr>
          <p:cNvSpPr/>
          <p:nvPr/>
        </p:nvSpPr>
        <p:spPr>
          <a:xfrm>
            <a:off x="2863758" y="1331663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기본예측모델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B486C8C-53A0-41A7-B668-47A1F5CCF988}"/>
              </a:ext>
            </a:extLst>
          </p:cNvPr>
          <p:cNvSpPr/>
          <p:nvPr/>
        </p:nvSpPr>
        <p:spPr>
          <a:xfrm>
            <a:off x="5590325" y="1331663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추가모델</a:t>
            </a:r>
            <a:endParaRPr kumimoji="0" lang="ko-KR" altLang="en-US" sz="900" u="sng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sp>
        <p:nvSpPr>
          <p:cNvPr id="90" name="왼쪽 대괄호 89">
            <a:extLst>
              <a:ext uri="{FF2B5EF4-FFF2-40B4-BE49-F238E27FC236}">
                <a16:creationId xmlns:a16="http://schemas.microsoft.com/office/drawing/2014/main" id="{53CF8ED9-03A7-4577-9AF9-5A1B2F2457E7}"/>
              </a:ext>
            </a:extLst>
          </p:cNvPr>
          <p:cNvSpPr/>
          <p:nvPr/>
        </p:nvSpPr>
        <p:spPr>
          <a:xfrm>
            <a:off x="4365200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1" name="왼쪽 대괄호 90">
            <a:extLst>
              <a:ext uri="{FF2B5EF4-FFF2-40B4-BE49-F238E27FC236}">
                <a16:creationId xmlns:a16="http://schemas.microsoft.com/office/drawing/2014/main" id="{104B9364-4BC4-42D8-9C40-83F9DE120141}"/>
              </a:ext>
            </a:extLst>
          </p:cNvPr>
          <p:cNvSpPr/>
          <p:nvPr/>
        </p:nvSpPr>
        <p:spPr>
          <a:xfrm rot="10800000">
            <a:off x="7302139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E3B046-3EB6-4979-9DC2-5232E9010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55" y="2749789"/>
            <a:ext cx="3832161" cy="2080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3" name="모서리가 둥근 직사각형 26">
            <a:extLst>
              <a:ext uri="{FF2B5EF4-FFF2-40B4-BE49-F238E27FC236}">
                <a16:creationId xmlns:a16="http://schemas.microsoft.com/office/drawing/2014/main" id="{CC93C6E6-3B28-4FD9-BC15-3DD036445265}"/>
              </a:ext>
            </a:extLst>
          </p:cNvPr>
          <p:cNvSpPr/>
          <p:nvPr/>
        </p:nvSpPr>
        <p:spPr>
          <a:xfrm>
            <a:off x="1506844" y="2377537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계절성 지수 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주차별 효과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모서리가 둥근 직사각형 26">
            <a:extLst>
              <a:ext uri="{FF2B5EF4-FFF2-40B4-BE49-F238E27FC236}">
                <a16:creationId xmlns:a16="http://schemas.microsoft.com/office/drawing/2014/main" id="{220705F7-FA6D-40D9-9E1F-3A5A3EFA8EB8}"/>
              </a:ext>
            </a:extLst>
          </p:cNvPr>
          <p:cNvSpPr/>
          <p:nvPr/>
        </p:nvSpPr>
        <p:spPr>
          <a:xfrm>
            <a:off x="5503782" y="2388845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판매량 예측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0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 bwMode="auto">
          <a:xfrm>
            <a:off x="196210" y="3335030"/>
            <a:ext cx="85004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cxnSp>
        <p:nvCxnSpPr>
          <p:cNvPr id="80" name="직선 연결선 79"/>
          <p:cNvCxnSpPr/>
          <p:nvPr/>
        </p:nvCxnSpPr>
        <p:spPr bwMode="auto">
          <a:xfrm>
            <a:off x="179512" y="3983468"/>
            <a:ext cx="852433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cxnSp>
        <p:nvCxnSpPr>
          <p:cNvPr id="81" name="직선 연결선 80"/>
          <p:cNvCxnSpPr/>
          <p:nvPr/>
        </p:nvCxnSpPr>
        <p:spPr bwMode="auto">
          <a:xfrm>
            <a:off x="193911" y="4717598"/>
            <a:ext cx="85243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69166"/>
              </p:ext>
            </p:extLst>
          </p:nvPr>
        </p:nvGraphicFramePr>
        <p:xfrm>
          <a:off x="1005990" y="890526"/>
          <a:ext cx="6878378" cy="165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594">
                  <a:extLst>
                    <a:ext uri="{9D8B030D-6E8A-4147-A177-3AD203B41FA5}">
                      <a16:colId xmlns:a16="http://schemas.microsoft.com/office/drawing/2014/main" val="3343708192"/>
                    </a:ext>
                  </a:extLst>
                </a:gridCol>
                <a:gridCol w="1719594">
                  <a:extLst>
                    <a:ext uri="{9D8B030D-6E8A-4147-A177-3AD203B41FA5}">
                      <a16:colId xmlns:a16="http://schemas.microsoft.com/office/drawing/2014/main" val="3634739243"/>
                    </a:ext>
                  </a:extLst>
                </a:gridCol>
                <a:gridCol w="1350958">
                  <a:extLst>
                    <a:ext uri="{9D8B030D-6E8A-4147-A177-3AD203B41FA5}">
                      <a16:colId xmlns:a16="http://schemas.microsoft.com/office/drawing/2014/main" val="3199850315"/>
                    </a:ext>
                  </a:extLst>
                </a:gridCol>
                <a:gridCol w="1228434">
                  <a:extLst>
                    <a:ext uri="{9D8B030D-6E8A-4147-A177-3AD203B41FA5}">
                      <a16:colId xmlns:a16="http://schemas.microsoft.com/office/drawing/2014/main" val="4162983754"/>
                    </a:ext>
                  </a:extLst>
                </a:gridCol>
                <a:gridCol w="859798">
                  <a:extLst>
                    <a:ext uri="{9D8B030D-6E8A-4147-A177-3AD203B41FA5}">
                      <a16:colId xmlns:a16="http://schemas.microsoft.com/office/drawing/2014/main" val="2075339838"/>
                    </a:ext>
                  </a:extLst>
                </a:gridCol>
              </a:tblGrid>
              <a:tr h="344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30228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616066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61355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2287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86618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493116" y="2985294"/>
            <a:ext cx="43633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REF</a:t>
            </a:r>
            <a:endParaRPr lang="ko-KR" altLang="en-US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3302468" y="3541568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2DOOR</a:t>
            </a:r>
            <a:endParaRPr lang="ko-KR" altLang="en-US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5335219" y="3557866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1DOOR</a:t>
            </a:r>
            <a:endParaRPr lang="ko-KR" altLang="en-US" b="0" dirty="0"/>
          </a:p>
        </p:txBody>
      </p:sp>
      <p:sp>
        <p:nvSpPr>
          <p:cNvPr id="43" name="TextBox 42"/>
          <p:cNvSpPr txBox="1"/>
          <p:nvPr/>
        </p:nvSpPr>
        <p:spPr>
          <a:xfrm>
            <a:off x="2710732" y="4281439"/>
            <a:ext cx="990754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53621" y="4281018"/>
            <a:ext cx="87716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73800" y="4277443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05542" y="4275984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cxnSp>
        <p:nvCxnSpPr>
          <p:cNvPr id="48" name="꺾인 연결선 47"/>
          <p:cNvCxnSpPr>
            <a:cxnSpLocks/>
            <a:stCxn id="39" idx="2"/>
            <a:endCxn id="40" idx="0"/>
          </p:cNvCxnSpPr>
          <p:nvPr/>
        </p:nvCxnSpPr>
        <p:spPr bwMode="auto">
          <a:xfrm rot="5400000">
            <a:off x="4047257" y="2877539"/>
            <a:ext cx="279275" cy="1048782"/>
          </a:xfrm>
          <a:prstGeom prst="bentConnector3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꺾인 연결선 48"/>
          <p:cNvCxnSpPr>
            <a:cxnSpLocks/>
            <a:stCxn id="40" idx="2"/>
            <a:endCxn id="43" idx="0"/>
          </p:cNvCxnSpPr>
          <p:nvPr/>
        </p:nvCxnSpPr>
        <p:spPr bwMode="auto">
          <a:xfrm rot="5400000">
            <a:off x="3202870" y="3821806"/>
            <a:ext cx="462872" cy="456394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꺾인 연결선 49"/>
          <p:cNvCxnSpPr>
            <a:cxnSpLocks/>
            <a:stCxn id="40" idx="2"/>
            <a:endCxn id="44" idx="0"/>
          </p:cNvCxnSpPr>
          <p:nvPr/>
        </p:nvCxnSpPr>
        <p:spPr bwMode="auto">
          <a:xfrm rot="16200000" flipH="1">
            <a:off x="3696128" y="3784942"/>
            <a:ext cx="462451" cy="52970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꺾인 연결선 50"/>
          <p:cNvCxnSpPr>
            <a:cxnSpLocks/>
            <a:stCxn id="39" idx="2"/>
            <a:endCxn id="42" idx="0"/>
          </p:cNvCxnSpPr>
          <p:nvPr/>
        </p:nvCxnSpPr>
        <p:spPr bwMode="auto">
          <a:xfrm rot="16200000" flipH="1">
            <a:off x="5055483" y="2918094"/>
            <a:ext cx="295573" cy="983969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꺾인 연결선 51"/>
          <p:cNvCxnSpPr>
            <a:cxnSpLocks/>
            <a:stCxn id="42" idx="2"/>
            <a:endCxn id="46" idx="0"/>
          </p:cNvCxnSpPr>
          <p:nvPr/>
        </p:nvCxnSpPr>
        <p:spPr bwMode="auto">
          <a:xfrm rot="5400000">
            <a:off x="5279724" y="3861913"/>
            <a:ext cx="442578" cy="388482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꺾인 연결선 52"/>
          <p:cNvCxnSpPr>
            <a:cxnSpLocks/>
            <a:stCxn id="42" idx="2"/>
            <a:endCxn id="47" idx="0"/>
          </p:cNvCxnSpPr>
          <p:nvPr/>
        </p:nvCxnSpPr>
        <p:spPr bwMode="auto">
          <a:xfrm rot="16200000" flipH="1">
            <a:off x="5746325" y="3783794"/>
            <a:ext cx="441119" cy="54326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823003" y="428143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실제 구매한 </a:t>
            </a:r>
            <a:r>
              <a:rPr lang="en-US" altLang="ko-KR" b="0"/>
              <a:t>ITEM</a:t>
            </a:r>
            <a:endParaRPr lang="ko-KR" altLang="en-US" b="0" dirty="0"/>
          </a:p>
        </p:txBody>
      </p:sp>
      <p:sp>
        <p:nvSpPr>
          <p:cNvPr id="55" name="TextBox 54"/>
          <p:cNvSpPr txBox="1"/>
          <p:nvPr/>
        </p:nvSpPr>
        <p:spPr>
          <a:xfrm>
            <a:off x="203411" y="2846795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LV1</a:t>
            </a:r>
            <a:endParaRPr lang="ko-KR" altLang="en-US" b="0" dirty="0"/>
          </a:p>
        </p:txBody>
      </p:sp>
      <p:sp>
        <p:nvSpPr>
          <p:cNvPr id="56" name="TextBox 55"/>
          <p:cNvSpPr txBox="1"/>
          <p:nvPr/>
        </p:nvSpPr>
        <p:spPr>
          <a:xfrm>
            <a:off x="203411" y="3557868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LV2</a:t>
            </a:r>
            <a:endParaRPr lang="ko-KR" altLang="en-US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203411" y="4275985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LV3</a:t>
            </a:r>
            <a:endParaRPr lang="ko-KR" altLang="en-US" b="0" dirty="0"/>
          </a:p>
        </p:txBody>
      </p:sp>
      <p:sp>
        <p:nvSpPr>
          <p:cNvPr id="58" name="TextBox 57"/>
          <p:cNvSpPr txBox="1"/>
          <p:nvPr/>
        </p:nvSpPr>
        <p:spPr>
          <a:xfrm>
            <a:off x="5048922" y="298529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/>
              <a:t>냉장고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9431" y="355786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ITEM</a:t>
            </a:r>
            <a:r>
              <a:rPr lang="ko-KR" altLang="en-US" b="0"/>
              <a:t>이 속한 제품</a:t>
            </a:r>
            <a:endParaRPr lang="ko-KR" altLang="en-US" b="0" dirty="0"/>
          </a:p>
        </p:txBody>
      </p:sp>
      <p:sp>
        <p:nvSpPr>
          <p:cNvPr id="60" name="TextBox 59"/>
          <p:cNvSpPr txBox="1"/>
          <p:nvPr/>
        </p:nvSpPr>
        <p:spPr>
          <a:xfrm>
            <a:off x="867499" y="28685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제품이 속한 제품군</a:t>
            </a:r>
            <a:endParaRPr lang="ko-KR" altLang="en-US" b="0" dirty="0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44935FF-DF3D-4609-B532-844EDC088C71}"/>
              </a:ext>
            </a:extLst>
          </p:cNvPr>
          <p:cNvGrpSpPr/>
          <p:nvPr/>
        </p:nvGrpSpPr>
        <p:grpSpPr>
          <a:xfrm>
            <a:off x="6842099" y="3505480"/>
            <a:ext cx="2133374" cy="1062276"/>
            <a:chOff x="501652" y="2939770"/>
            <a:chExt cx="1571636" cy="1000132"/>
          </a:xfrm>
        </p:grpSpPr>
        <p:sp>
          <p:nvSpPr>
            <p:cNvPr id="138" name="모서리가 둥근 직사각형 23">
              <a:extLst>
                <a:ext uri="{FF2B5EF4-FFF2-40B4-BE49-F238E27FC236}">
                  <a16:creationId xmlns:a16="http://schemas.microsoft.com/office/drawing/2014/main" id="{B824ED85-D838-4CD4-8BDC-374D76B60392}"/>
                </a:ext>
              </a:extLst>
            </p:cNvPr>
            <p:cNvSpPr/>
            <p:nvPr/>
          </p:nvSpPr>
          <p:spPr>
            <a:xfrm>
              <a:off x="501652" y="2939770"/>
              <a:ext cx="1571636" cy="28575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상위 계층의 주차별 효과 </a:t>
              </a:r>
              <a:endPara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모서리가 둥근 직사각형 26">
              <a:extLst>
                <a:ext uri="{FF2B5EF4-FFF2-40B4-BE49-F238E27FC236}">
                  <a16:creationId xmlns:a16="http://schemas.microsoft.com/office/drawing/2014/main" id="{F1B91DB3-234C-4B64-BF78-B5FC7A678083}"/>
                </a:ext>
              </a:extLst>
            </p:cNvPr>
            <p:cNvSpPr/>
            <p:nvPr/>
          </p:nvSpPr>
          <p:spPr>
            <a:xfrm>
              <a:off x="501652" y="3654150"/>
              <a:ext cx="1571636" cy="285752"/>
            </a:xfrm>
            <a:prstGeom prst="roundRect">
              <a:avLst/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 판매제품 예측</a:t>
              </a:r>
              <a:endPara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아래쪽 화살표 41">
              <a:extLst>
                <a:ext uri="{FF2B5EF4-FFF2-40B4-BE49-F238E27FC236}">
                  <a16:creationId xmlns:a16="http://schemas.microsoft.com/office/drawing/2014/main" id="{7C1E4BEB-11AE-4524-A7BB-5F3AC407F19B}"/>
                </a:ext>
              </a:extLst>
            </p:cNvPr>
            <p:cNvSpPr/>
            <p:nvPr/>
          </p:nvSpPr>
          <p:spPr>
            <a:xfrm>
              <a:off x="1108875" y="3296960"/>
              <a:ext cx="357190" cy="357190"/>
            </a:xfrm>
            <a:prstGeom prst="downArrow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10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9E21B3-367E-4B37-A6B8-14C2CA897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48506"/>
              </p:ext>
            </p:extLst>
          </p:nvPr>
        </p:nvGraphicFramePr>
        <p:xfrm>
          <a:off x="107504" y="1623964"/>
          <a:ext cx="8928998" cy="3165325"/>
        </p:xfrm>
        <a:graphic>
          <a:graphicData uri="http://schemas.openxmlformats.org/drawingml/2006/table">
            <a:tbl>
              <a:tblPr firstRow="1" bandRow="1"/>
              <a:tblGrid>
                <a:gridCol w="222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24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7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25435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49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52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513589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438251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420290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458431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482381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620392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571781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569545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621592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644949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681873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1103665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835398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752613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863189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1197170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추세</a:t>
                      </a:r>
                      <a:endParaRPr lang="en-US" altLang="ko-KR" sz="9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실제거래량에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이동평균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(13)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831470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변동률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거래추세량에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표준편차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(5)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정상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범위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508354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492718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516716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522978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en-US" altLang="ko-KR" sz="800" kern="120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하한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897187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&gt;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&lt;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509330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이동평균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(3)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811030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830280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계절성지수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 거래량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 거래량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ko-KR" altLang="en-US" sz="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1.45/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5229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DE5FF3-941F-4D25-BC54-2404ACE31BF4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이동평균법을 활용한 계절성 지수 </a:t>
            </a:r>
            <a:r>
              <a:rPr kumimoji="1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산출방법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0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85288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2240" y="359226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예측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모델 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통계적 접근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C5B8D-3726-47A5-90AA-4F6A4791A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75" y="1529146"/>
            <a:ext cx="6084168" cy="303228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E2E02B-6C99-47DA-BC57-7F9C3C3D5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263320"/>
              </p:ext>
            </p:extLst>
          </p:nvPr>
        </p:nvGraphicFramePr>
        <p:xfrm>
          <a:off x="6732240" y="1410156"/>
          <a:ext cx="2016224" cy="170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817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1089407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409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 플랫폼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Anaconda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330620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</a:t>
                      </a:r>
                      <a:r>
                        <a:rPr lang="en-US" altLang="ko-KR" sz="1000" baseline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Minimal</a:t>
                      </a:r>
                    </a:p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Forecasting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45446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2DFA765-BD5F-42CD-ACD6-B9F389304890}"/>
              </a:ext>
            </a:extLst>
          </p:cNvPr>
          <p:cNvSpPr/>
          <p:nvPr/>
        </p:nvSpPr>
        <p:spPr bwMode="auto">
          <a:xfrm>
            <a:off x="395536" y="3000587"/>
            <a:ext cx="6408712" cy="1667658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35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5CED84-8AA4-4FA7-A73A-82E48E86A12F}"/>
              </a:ext>
            </a:extLst>
          </p:cNvPr>
          <p:cNvSpPr txBox="1"/>
          <p:nvPr/>
        </p:nvSpPr>
        <p:spPr>
          <a:xfrm>
            <a:off x="406293" y="3448043"/>
            <a:ext cx="1303904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b="0">
                <a:solidFill>
                  <a:schemeClr val="bg1"/>
                </a:solidFill>
                <a:cs typeface="Times New Roman" panose="02020603050405020304" pitchFamily="18" charset="0"/>
              </a:rPr>
              <a:t>전체 데이터</a:t>
            </a:r>
            <a:endParaRPr lang="en-US" altLang="ko-KR" sz="1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82CCCB-3D84-4297-B751-9D48E2CE8FAF}"/>
              </a:ext>
            </a:extLst>
          </p:cNvPr>
          <p:cNvSpPr txBox="1"/>
          <p:nvPr/>
        </p:nvSpPr>
        <p:spPr>
          <a:xfrm>
            <a:off x="2591626" y="3459476"/>
            <a:ext cx="1440160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Training-Data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69E332-A6A3-4B4D-8BFC-F07F84D66385}"/>
              </a:ext>
            </a:extLst>
          </p:cNvPr>
          <p:cNvSpPr txBox="1"/>
          <p:nvPr/>
        </p:nvSpPr>
        <p:spPr>
          <a:xfrm>
            <a:off x="2591626" y="4102366"/>
            <a:ext cx="1440160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Test-Data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BAD610-11F7-4BA1-8035-90B4FB193867}"/>
              </a:ext>
            </a:extLst>
          </p:cNvPr>
          <p:cNvSpPr txBox="1"/>
          <p:nvPr/>
        </p:nvSpPr>
        <p:spPr>
          <a:xfrm>
            <a:off x="4576687" y="3448043"/>
            <a:ext cx="1265747" cy="425368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ML-TRAIN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34A1C-DF18-43A4-94DD-B5440CB49FA4}"/>
              </a:ext>
            </a:extLst>
          </p:cNvPr>
          <p:cNvSpPr txBox="1"/>
          <p:nvPr/>
        </p:nvSpPr>
        <p:spPr>
          <a:xfrm>
            <a:off x="7537299" y="3448043"/>
            <a:ext cx="1265747" cy="425368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ML-Predict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22BE77-5FFC-4D93-98FB-B5BF5E1D96C3}"/>
              </a:ext>
            </a:extLst>
          </p:cNvPr>
          <p:cNvSpPr txBox="1"/>
          <p:nvPr/>
        </p:nvSpPr>
        <p:spPr>
          <a:xfrm>
            <a:off x="2882568" y="308891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학습 데이터</a:t>
            </a:r>
            <a:endParaRPr lang="ko-KR" altLang="en-US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19E7C9-7CB6-4683-844B-66C0FAEAEF4E}"/>
              </a:ext>
            </a:extLst>
          </p:cNvPr>
          <p:cNvSpPr txBox="1"/>
          <p:nvPr/>
        </p:nvSpPr>
        <p:spPr>
          <a:xfrm>
            <a:off x="2838293" y="467101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테스트 데이터</a:t>
            </a:r>
            <a:endParaRPr lang="ko-KR" altLang="en-US" b="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BAE94F-C2BE-4870-866E-24470410912B}"/>
              </a:ext>
            </a:extLst>
          </p:cNvPr>
          <p:cNvSpPr txBox="1"/>
          <p:nvPr/>
        </p:nvSpPr>
        <p:spPr>
          <a:xfrm>
            <a:off x="4562857" y="3099183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기계 학습 </a:t>
            </a:r>
            <a:r>
              <a:rPr lang="en-US" altLang="ko-KR" b="0"/>
              <a:t>[</a:t>
            </a:r>
            <a:r>
              <a:rPr lang="ko-KR" altLang="en-US" b="0"/>
              <a:t>훈련</a:t>
            </a:r>
            <a:r>
              <a:rPr lang="en-US" altLang="ko-KR" b="0"/>
              <a:t>]</a:t>
            </a:r>
            <a:endParaRPr lang="ko-KR" altLang="en-US" b="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5317E1-18BF-4540-95CA-A67621048A75}"/>
              </a:ext>
            </a:extLst>
          </p:cNvPr>
          <p:cNvSpPr txBox="1"/>
          <p:nvPr/>
        </p:nvSpPr>
        <p:spPr>
          <a:xfrm>
            <a:off x="7515185" y="3064689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기계 학습 </a:t>
            </a:r>
            <a:r>
              <a:rPr lang="en-US" altLang="ko-KR" b="0"/>
              <a:t>[</a:t>
            </a:r>
            <a:r>
              <a:rPr lang="ko-KR" altLang="en-US" b="0"/>
              <a:t>예측</a:t>
            </a:r>
            <a:r>
              <a:rPr lang="en-US" altLang="ko-KR" b="0"/>
              <a:t>]</a:t>
            </a:r>
            <a:endParaRPr lang="ko-KR" altLang="en-US" b="0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F0F1A2E-85BA-4EB7-B0A7-2E506E67C49C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 bwMode="auto">
          <a:xfrm>
            <a:off x="1710197" y="3660727"/>
            <a:ext cx="881429" cy="11433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E2FBBA40-61C7-4E50-A844-B4151756DD27}"/>
              </a:ext>
            </a:extLst>
          </p:cNvPr>
          <p:cNvCxnSpPr>
            <a:cxnSpLocks/>
            <a:stCxn id="41" idx="3"/>
            <a:endCxn id="46" idx="1"/>
          </p:cNvCxnSpPr>
          <p:nvPr/>
        </p:nvCxnSpPr>
        <p:spPr bwMode="auto">
          <a:xfrm>
            <a:off x="1710197" y="3660727"/>
            <a:ext cx="881429" cy="654323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54E6FB-CDED-462C-887B-8C31EF96C21E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 bwMode="auto">
          <a:xfrm flipV="1">
            <a:off x="4031786" y="3660727"/>
            <a:ext cx="544901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D8998A7-2DEE-407A-A736-851AB256ABD7}"/>
              </a:ext>
            </a:extLst>
          </p:cNvPr>
          <p:cNvCxnSpPr>
            <a:cxnSpLocks/>
          </p:cNvCxnSpPr>
          <p:nvPr/>
        </p:nvCxnSpPr>
        <p:spPr bwMode="auto">
          <a:xfrm>
            <a:off x="5842434" y="3660727"/>
            <a:ext cx="329643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46FB830-0A71-409F-9BC1-5F7C3BF4DD7A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 bwMode="auto">
          <a:xfrm flipV="1">
            <a:off x="4031786" y="3660727"/>
            <a:ext cx="3505513" cy="654323"/>
          </a:xfrm>
          <a:prstGeom prst="bentConnector3">
            <a:avLst>
              <a:gd name="adj1" fmla="val 5483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AC3B3502-D521-483B-B988-67C40F465C41}"/>
              </a:ext>
            </a:extLst>
          </p:cNvPr>
          <p:cNvCxnSpPr>
            <a:cxnSpLocks/>
            <a:endCxn id="48" idx="1"/>
          </p:cNvCxnSpPr>
          <p:nvPr/>
        </p:nvCxnSpPr>
        <p:spPr bwMode="auto">
          <a:xfrm flipV="1">
            <a:off x="7290234" y="3660727"/>
            <a:ext cx="247065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D23DAD4-BE09-4507-B30F-00B2A7575262}"/>
              </a:ext>
            </a:extLst>
          </p:cNvPr>
          <p:cNvSpPr txBox="1"/>
          <p:nvPr/>
        </p:nvSpPr>
        <p:spPr>
          <a:xfrm>
            <a:off x="6172077" y="3448043"/>
            <a:ext cx="1127084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Coefficient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0176F2-C421-40C9-9C48-F61BB3E5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34597"/>
            <a:ext cx="1584176" cy="15195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DC0090-6E1A-45DC-873E-ABD4A6031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62" y="1125944"/>
            <a:ext cx="880108" cy="85745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B37BD90-C51D-4F68-97B8-36BBAC450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336" y="1136519"/>
            <a:ext cx="1670014" cy="794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68766FE-05BF-4B3E-83D3-3D6073F4AD66}"/>
              </a:ext>
            </a:extLst>
          </p:cNvPr>
          <p:cNvSpPr txBox="1"/>
          <p:nvPr/>
        </p:nvSpPr>
        <p:spPr>
          <a:xfrm>
            <a:off x="3983130" y="2551897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Label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판매량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3333D9-16EA-408D-9E0F-DF74C95B5F8F}"/>
              </a:ext>
            </a:extLst>
          </p:cNvPr>
          <p:cNvSpPr txBox="1"/>
          <p:nvPr/>
        </p:nvSpPr>
        <p:spPr>
          <a:xfrm>
            <a:off x="1738336" y="2025007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Features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휴일정보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929086-ABC0-4DDA-B818-A125D2E7A230}"/>
              </a:ext>
            </a:extLst>
          </p:cNvPr>
          <p:cNvSpPr txBox="1"/>
          <p:nvPr/>
        </p:nvSpPr>
        <p:spPr>
          <a:xfrm>
            <a:off x="5527553" y="2035776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Features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프로모션 정보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8400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Regression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12580" y="2571750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13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463087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68939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671221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528746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주차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홀리데이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38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?</a:t>
                      </a:r>
                      <a:endParaRPr lang="ko-KR" altLang="en-US" sz="10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 bwMode="auto">
          <a:xfrm>
            <a:off x="5508104" y="2822369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홀리데이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4729098" y="3450575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940152" y="3976100"/>
            <a:ext cx="2088232" cy="289635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 비율</a:t>
            </a:r>
          </a:p>
        </p:txBody>
      </p:sp>
      <p:cxnSp>
        <p:nvCxnSpPr>
          <p:cNvPr id="22" name="직선 연결선 21"/>
          <p:cNvCxnSpPr>
            <a:stCxn id="19" idx="4"/>
            <a:endCxn id="20" idx="0"/>
          </p:cNvCxnSpPr>
          <p:nvPr/>
        </p:nvCxnSpPr>
        <p:spPr bwMode="auto">
          <a:xfrm flipH="1">
            <a:off x="5773214" y="3112004"/>
            <a:ext cx="779006" cy="33857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3" name="직선 연결선 22"/>
          <p:cNvCxnSpPr>
            <a:cxnSpLocks/>
            <a:stCxn id="20" idx="4"/>
            <a:endCxn id="25" idx="0"/>
          </p:cNvCxnSpPr>
          <p:nvPr/>
        </p:nvCxnSpPr>
        <p:spPr bwMode="auto">
          <a:xfrm flipH="1">
            <a:off x="5107140" y="3740210"/>
            <a:ext cx="666074" cy="28950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7128284" y="3423003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729098" y="4029713"/>
            <a:ext cx="756084" cy="16241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483768" y="1546197"/>
            <a:ext cx="720080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QTY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942978" y="1599712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홀리데이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4878572" y="1594093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814166" y="1581988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비율</a:t>
            </a:r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8AECF38A-53CD-4C00-878B-0C5F9FE89A0F}"/>
              </a:ext>
            </a:extLst>
          </p:cNvPr>
          <p:cNvSpPr/>
          <p:nvPr/>
        </p:nvSpPr>
        <p:spPr bwMode="auto">
          <a:xfrm rot="16200000">
            <a:off x="5209609" y="973278"/>
            <a:ext cx="104998" cy="2192785"/>
          </a:xfrm>
          <a:prstGeom prst="leftBrace">
            <a:avLst>
              <a:gd name="adj1" fmla="val 27676"/>
              <a:gd name="adj2" fmla="val 4693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3322" y="1666409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2" name="직선 연결선 31"/>
          <p:cNvCxnSpPr>
            <a:stCxn id="19" idx="4"/>
            <a:endCxn id="24" idx="0"/>
          </p:cNvCxnSpPr>
          <p:nvPr/>
        </p:nvCxnSpPr>
        <p:spPr bwMode="auto">
          <a:xfrm>
            <a:off x="6552220" y="3112004"/>
            <a:ext cx="954106" cy="310999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연결선 32"/>
          <p:cNvCxnSpPr>
            <a:cxnSpLocks/>
            <a:stCxn id="20" idx="4"/>
            <a:endCxn id="21" idx="0"/>
          </p:cNvCxnSpPr>
          <p:nvPr/>
        </p:nvCxnSpPr>
        <p:spPr bwMode="auto">
          <a:xfrm>
            <a:off x="5773214" y="3740210"/>
            <a:ext cx="1211054" cy="235890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948264" y="365787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31,32,33,34,36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56732" y="4192124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35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980458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330683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80868" y="440471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37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40726" y="871367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5890" y="4648490"/>
            <a:ext cx="322716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38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Holiday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아니면서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프로모션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>
                <a:latin typeface="돋움" pitchFamily="50" charset="-127"/>
                <a:ea typeface="돋움" pitchFamily="50" charset="-127"/>
              </a:rPr>
              <a:t>없음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→ 12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</a:t>
            </a: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거래량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주는 특성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홀리데이</a:t>
            </a:r>
            <a:r>
              <a:rPr kumimoji="1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관계를 학습한 후 미래의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값만을 활용하여 거래량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612580" y="2122170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4729098" y="2122170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07E02-FFDB-4D38-ADE1-4D69E70D8C0B}"/>
              </a:ext>
            </a:extLst>
          </p:cNvPr>
          <p:cNvSpPr txBox="1"/>
          <p:nvPr/>
        </p:nvSpPr>
        <p:spPr>
          <a:xfrm>
            <a:off x="-24899" y="2973504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2EB96E-53BD-4B87-A839-20E4BA801E78}"/>
              </a:ext>
            </a:extLst>
          </p:cNvPr>
          <p:cNvSpPr txBox="1"/>
          <p:nvPr/>
        </p:nvSpPr>
        <p:spPr>
          <a:xfrm>
            <a:off x="-24899" y="3723878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5AC4A3D-2636-4B35-8861-6814215DC702}"/>
              </a:ext>
            </a:extLst>
          </p:cNvPr>
          <p:cNvSpPr/>
          <p:nvPr/>
        </p:nvSpPr>
        <p:spPr bwMode="auto">
          <a:xfrm>
            <a:off x="323528" y="3363838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8400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Regression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067944" y="852981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0112" y="4083918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예측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모델 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지도학습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0930B97-23CC-4DA1-A730-7BF088156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38021"/>
              </p:ext>
            </p:extLst>
          </p:nvPr>
        </p:nvGraphicFramePr>
        <p:xfrm>
          <a:off x="6112775" y="1410156"/>
          <a:ext cx="2364283" cy="1416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812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1277471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409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 플랫폼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Anaconda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330620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</a:t>
                      </a:r>
                      <a:r>
                        <a:rPr lang="en-US" altLang="ko-KR" sz="1000" baseline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4-0. DecisionTree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45446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86" y="1318069"/>
            <a:ext cx="4393500" cy="32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62006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 접근방법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CF4434-A0CA-48CF-9802-CBE218D74483}"/>
              </a:ext>
            </a:extLst>
          </p:cNvPr>
          <p:cNvSpPr/>
          <p:nvPr/>
        </p:nvSpPr>
        <p:spPr bwMode="auto">
          <a:xfrm>
            <a:off x="456468" y="1473330"/>
            <a:ext cx="4331556" cy="5943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과 거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52371-8F6D-485B-B0BD-FB5AB737A807}"/>
              </a:ext>
            </a:extLst>
          </p:cNvPr>
          <p:cNvSpPr txBox="1"/>
          <p:nvPr/>
        </p:nvSpPr>
        <p:spPr>
          <a:xfrm>
            <a:off x="109257" y="2211710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201501</a:t>
            </a:r>
            <a:endParaRPr lang="ko-KR" altLang="en-US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A092C-4D15-497F-9545-9A085CF81EC6}"/>
              </a:ext>
            </a:extLst>
          </p:cNvPr>
          <p:cNvSpPr txBox="1"/>
          <p:nvPr/>
        </p:nvSpPr>
        <p:spPr>
          <a:xfrm>
            <a:off x="4345248" y="2211709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201652</a:t>
            </a:r>
            <a:endParaRPr lang="ko-KR" alt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F3478-D1E7-4C92-8041-0998BAE07C34}"/>
              </a:ext>
            </a:extLst>
          </p:cNvPr>
          <p:cNvSpPr txBox="1"/>
          <p:nvPr/>
        </p:nvSpPr>
        <p:spPr>
          <a:xfrm>
            <a:off x="683568" y="2632723"/>
            <a:ext cx="3955250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b="0"/>
              <a:t>과거의 특성</a:t>
            </a:r>
            <a:r>
              <a:rPr lang="en-US" altLang="ko-KR" sz="1600" b="0"/>
              <a:t>(Features) </a:t>
            </a:r>
            <a:r>
              <a:rPr lang="ko-KR" altLang="en-US" sz="1600" b="0"/>
              <a:t>과 답은 알고 있다</a:t>
            </a:r>
            <a:r>
              <a:rPr lang="en-US" altLang="ko-KR" sz="1600" b="0"/>
              <a:t>.</a:t>
            </a:r>
            <a:endParaRPr lang="ko-KR" altLang="en-US" sz="1600" b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1D5A08-C681-46FE-B40F-F02CD0B6CE89}"/>
              </a:ext>
            </a:extLst>
          </p:cNvPr>
          <p:cNvSpPr txBox="1"/>
          <p:nvPr/>
        </p:nvSpPr>
        <p:spPr>
          <a:xfrm>
            <a:off x="5508104" y="2632723"/>
            <a:ext cx="256993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b="0"/>
              <a:t>미래의 특성을 알 수 있다</a:t>
            </a:r>
            <a:r>
              <a:rPr lang="en-US" altLang="ko-KR" sz="1600" b="0"/>
              <a:t>.</a:t>
            </a:r>
            <a:endParaRPr lang="ko-KR" altLang="en-US" sz="1600" b="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F4EB17-3F31-4DBE-9134-5640EFBE2E21}"/>
              </a:ext>
            </a:extLst>
          </p:cNvPr>
          <p:cNvSpPr/>
          <p:nvPr/>
        </p:nvSpPr>
        <p:spPr bwMode="auto">
          <a:xfrm>
            <a:off x="4781241" y="1476717"/>
            <a:ext cx="3906291" cy="59436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미 래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986CBE6-9B07-4D15-9881-D4E4352B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470" y="3291830"/>
            <a:ext cx="1348639" cy="16026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BAA11FB-E686-4CDF-96D8-7CCAB012A265}"/>
              </a:ext>
            </a:extLst>
          </p:cNvPr>
          <p:cNvSpPr txBox="1"/>
          <p:nvPr/>
        </p:nvSpPr>
        <p:spPr>
          <a:xfrm>
            <a:off x="3635896" y="3723878"/>
            <a:ext cx="3645550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b="0">
                <a:solidFill>
                  <a:schemeClr val="bg1"/>
                </a:solidFill>
              </a:rPr>
              <a:t>내가 아는 머신러닝 기법을  펼치고</a:t>
            </a:r>
            <a:endParaRPr lang="en-US" altLang="ko-KR" sz="1600" b="0">
              <a:solidFill>
                <a:schemeClr val="bg1"/>
              </a:solidFill>
            </a:endParaRPr>
          </a:p>
          <a:p>
            <a:r>
              <a:rPr lang="ko-KR" altLang="en-US" sz="1600" b="0">
                <a:solidFill>
                  <a:schemeClr val="bg1"/>
                </a:solidFill>
              </a:rPr>
              <a:t>정확도가 정확한지 어떻게 검증하지</a:t>
            </a:r>
            <a:r>
              <a:rPr lang="en-US" altLang="ko-KR" sz="1600" b="0">
                <a:solidFill>
                  <a:schemeClr val="bg1"/>
                </a:solidFill>
              </a:rPr>
              <a:t>?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3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62006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 접근방법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3852371-8F6D-485B-B0BD-FB5AB737A807}"/>
              </a:ext>
            </a:extLst>
          </p:cNvPr>
          <p:cNvSpPr txBox="1"/>
          <p:nvPr/>
        </p:nvSpPr>
        <p:spPr>
          <a:xfrm>
            <a:off x="109257" y="2211710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201501</a:t>
            </a:r>
            <a:endParaRPr lang="ko-KR" altLang="en-US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A092C-4D15-497F-9545-9A085CF81EC6}"/>
              </a:ext>
            </a:extLst>
          </p:cNvPr>
          <p:cNvSpPr txBox="1"/>
          <p:nvPr/>
        </p:nvSpPr>
        <p:spPr>
          <a:xfrm>
            <a:off x="8172400" y="2211709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201652</a:t>
            </a:r>
            <a:endParaRPr lang="ko-KR" alt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F3478-D1E7-4C92-8041-0998BAE07C34}"/>
              </a:ext>
            </a:extLst>
          </p:cNvPr>
          <p:cNvSpPr txBox="1"/>
          <p:nvPr/>
        </p:nvSpPr>
        <p:spPr>
          <a:xfrm>
            <a:off x="1185054" y="2168148"/>
            <a:ext cx="677389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/>
              <a:t>과거의 특성</a:t>
            </a:r>
            <a:r>
              <a:rPr lang="en-US" altLang="ko-KR" sz="1600" b="0"/>
              <a:t>(Features) </a:t>
            </a:r>
            <a:r>
              <a:rPr lang="ko-KR" altLang="en-US" sz="1600" b="0"/>
              <a:t>과 답은 알고 있다</a:t>
            </a:r>
            <a:r>
              <a:rPr lang="en-US" altLang="ko-KR" sz="1600" b="0"/>
              <a:t>.</a:t>
            </a:r>
            <a:endParaRPr lang="ko-KR" altLang="en-US" sz="1600" b="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F4EB17-3F31-4DBE-9134-5640EFBE2E21}"/>
              </a:ext>
            </a:extLst>
          </p:cNvPr>
          <p:cNvSpPr/>
          <p:nvPr/>
        </p:nvSpPr>
        <p:spPr bwMode="auto">
          <a:xfrm>
            <a:off x="4781241" y="1476717"/>
            <a:ext cx="3906291" cy="59436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미 래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AA11FB-E686-4CDF-96D8-7CCAB012A265}"/>
              </a:ext>
            </a:extLst>
          </p:cNvPr>
          <p:cNvSpPr txBox="1"/>
          <p:nvPr/>
        </p:nvSpPr>
        <p:spPr>
          <a:xfrm>
            <a:off x="3923928" y="2859782"/>
            <a:ext cx="4824536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chemeClr val="bg1"/>
                </a:solidFill>
              </a:rPr>
              <a:t>1. </a:t>
            </a:r>
            <a:r>
              <a:rPr lang="ko-KR" altLang="en-US" sz="1600" b="0">
                <a:solidFill>
                  <a:schemeClr val="bg1"/>
                </a:solidFill>
              </a:rPr>
              <a:t>과거 구간을 나누어서 기계를 학습할 학습구간</a:t>
            </a:r>
            <a:r>
              <a:rPr lang="en-US" altLang="ko-KR" sz="1600" b="0">
                <a:solidFill>
                  <a:schemeClr val="bg1"/>
                </a:solidFill>
              </a:rPr>
              <a:t>,</a:t>
            </a:r>
            <a:br>
              <a:rPr lang="en-US" altLang="ko-KR" sz="1600" b="0">
                <a:solidFill>
                  <a:schemeClr val="bg1"/>
                </a:solidFill>
              </a:rPr>
            </a:br>
            <a:r>
              <a:rPr lang="en-US" altLang="ko-KR" sz="1600" b="0">
                <a:solidFill>
                  <a:schemeClr val="bg1"/>
                </a:solidFill>
              </a:rPr>
              <a:t>   </a:t>
            </a:r>
            <a:r>
              <a:rPr lang="ko-KR" altLang="en-US" sz="1600" b="0">
                <a:solidFill>
                  <a:schemeClr val="bg1"/>
                </a:solidFill>
              </a:rPr>
              <a:t>테스트할 검증 구간으로 분리하자</a:t>
            </a:r>
            <a:r>
              <a:rPr lang="en-US" altLang="ko-KR" sz="1600" b="0">
                <a:solidFill>
                  <a:schemeClr val="bg1"/>
                </a:solidFill>
              </a:rPr>
              <a:t>!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CF4434-A0CA-48CF-9802-CBE218D74483}"/>
              </a:ext>
            </a:extLst>
          </p:cNvPr>
          <p:cNvSpPr/>
          <p:nvPr/>
        </p:nvSpPr>
        <p:spPr bwMode="auto">
          <a:xfrm>
            <a:off x="456468" y="1473330"/>
            <a:ext cx="8231064" cy="5943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과 거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D1D8B-97F8-4774-A2AA-FC62A436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787774"/>
            <a:ext cx="1584176" cy="2106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D536C02-B624-4C60-A08D-9A6F9B78D6F9}"/>
              </a:ext>
            </a:extLst>
          </p:cNvPr>
          <p:cNvCxnSpPr>
            <a:cxnSpLocks/>
          </p:cNvCxnSpPr>
          <p:nvPr/>
        </p:nvCxnSpPr>
        <p:spPr bwMode="auto">
          <a:xfrm>
            <a:off x="6876256" y="1304053"/>
            <a:ext cx="0" cy="864095"/>
          </a:xfrm>
          <a:prstGeom prst="line">
            <a:avLst/>
          </a:prstGeom>
          <a:noFill/>
          <a:ln w="5715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89B44FF-8188-4327-8D6F-0D9BC7206A51}"/>
              </a:ext>
            </a:extLst>
          </p:cNvPr>
          <p:cNvCxnSpPr/>
          <p:nvPr/>
        </p:nvCxnSpPr>
        <p:spPr bwMode="auto">
          <a:xfrm>
            <a:off x="456468" y="1203598"/>
            <a:ext cx="634778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9A53D5-228E-4E62-9828-5EE055FE9A78}"/>
              </a:ext>
            </a:extLst>
          </p:cNvPr>
          <p:cNvSpPr txBox="1"/>
          <p:nvPr/>
        </p:nvSpPr>
        <p:spPr>
          <a:xfrm>
            <a:off x="3098363" y="1170834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Training Data</a:t>
            </a:r>
            <a:endParaRPr lang="ko-KR" altLang="en-US" b="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4527BF-AF52-40F2-B28B-4E6FF4403186}"/>
              </a:ext>
            </a:extLst>
          </p:cNvPr>
          <p:cNvCxnSpPr>
            <a:cxnSpLocks/>
          </p:cNvCxnSpPr>
          <p:nvPr/>
        </p:nvCxnSpPr>
        <p:spPr bwMode="auto">
          <a:xfrm>
            <a:off x="7020272" y="1206578"/>
            <a:ext cx="166726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0F49DB4-7025-4F96-9EB3-532FE023D337}"/>
              </a:ext>
            </a:extLst>
          </p:cNvPr>
          <p:cNvSpPr txBox="1"/>
          <p:nvPr/>
        </p:nvSpPr>
        <p:spPr>
          <a:xfrm>
            <a:off x="7282271" y="1206578"/>
            <a:ext cx="8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Test Data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0485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7D5DAE-3FCD-4DD1-B2BC-32F937EA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69"/>
            <a:ext cx="9144000" cy="46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4542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D38146DA-2767-4AF4-808E-A3A3001B5E7F}"/>
              </a:ext>
            </a:extLst>
          </p:cNvPr>
          <p:cNvSpPr/>
          <p:nvPr/>
        </p:nvSpPr>
        <p:spPr bwMode="auto">
          <a:xfrm>
            <a:off x="3923928" y="4631116"/>
            <a:ext cx="4320480" cy="525785"/>
          </a:xfrm>
          <a:prstGeom prst="wedgeRectCallout">
            <a:avLst>
              <a:gd name="adj1" fmla="val -22557"/>
              <a:gd name="adj2" fmla="val -17324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특성 값은 숫자연산 필요하기 때문에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숫자형태로 변경 필요 </a:t>
            </a:r>
            <a:r>
              <a:rPr lang="en-US" altLang="ko-KR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(Y,N) → (1,0)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62006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 접근방법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3852371-8F6D-485B-B0BD-FB5AB737A807}"/>
              </a:ext>
            </a:extLst>
          </p:cNvPr>
          <p:cNvSpPr txBox="1"/>
          <p:nvPr/>
        </p:nvSpPr>
        <p:spPr>
          <a:xfrm>
            <a:off x="109257" y="2211710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201501</a:t>
            </a:r>
            <a:endParaRPr lang="ko-KR" altLang="en-US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A092C-4D15-497F-9545-9A085CF81EC6}"/>
              </a:ext>
            </a:extLst>
          </p:cNvPr>
          <p:cNvSpPr txBox="1"/>
          <p:nvPr/>
        </p:nvSpPr>
        <p:spPr>
          <a:xfrm>
            <a:off x="8172400" y="2211709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201652</a:t>
            </a:r>
            <a:endParaRPr lang="ko-KR" alt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F3478-D1E7-4C92-8041-0998BAE07C34}"/>
              </a:ext>
            </a:extLst>
          </p:cNvPr>
          <p:cNvSpPr txBox="1"/>
          <p:nvPr/>
        </p:nvSpPr>
        <p:spPr>
          <a:xfrm>
            <a:off x="1185054" y="2168148"/>
            <a:ext cx="677389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/>
              <a:t>과거의 특성</a:t>
            </a:r>
            <a:r>
              <a:rPr lang="en-US" altLang="ko-KR" sz="1600" b="0"/>
              <a:t>(Features) </a:t>
            </a:r>
            <a:r>
              <a:rPr lang="ko-KR" altLang="en-US" sz="1600" b="0"/>
              <a:t>과 답은 알고 있다</a:t>
            </a:r>
            <a:r>
              <a:rPr lang="en-US" altLang="ko-KR" sz="1600" b="0"/>
              <a:t>.</a:t>
            </a:r>
            <a:endParaRPr lang="ko-KR" altLang="en-US" sz="1600" b="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F4EB17-3F31-4DBE-9134-5640EFBE2E21}"/>
              </a:ext>
            </a:extLst>
          </p:cNvPr>
          <p:cNvSpPr/>
          <p:nvPr/>
        </p:nvSpPr>
        <p:spPr bwMode="auto">
          <a:xfrm>
            <a:off x="4781241" y="1476717"/>
            <a:ext cx="3906291" cy="59436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미 래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AA11FB-E686-4CDF-96D8-7CCAB012A265}"/>
              </a:ext>
            </a:extLst>
          </p:cNvPr>
          <p:cNvSpPr txBox="1"/>
          <p:nvPr/>
        </p:nvSpPr>
        <p:spPr>
          <a:xfrm>
            <a:off x="3923928" y="2859782"/>
            <a:ext cx="4824536" cy="5847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chemeClr val="bg1"/>
                </a:solidFill>
              </a:rPr>
              <a:t>1. </a:t>
            </a:r>
            <a:r>
              <a:rPr lang="ko-KR" altLang="en-US" sz="1600" b="0">
                <a:solidFill>
                  <a:schemeClr val="bg1"/>
                </a:solidFill>
              </a:rPr>
              <a:t>과거 구간을 나누어서 기계를 학습할 학습구간</a:t>
            </a:r>
            <a:r>
              <a:rPr lang="en-US" altLang="ko-KR" sz="1600" b="0">
                <a:solidFill>
                  <a:schemeClr val="bg1"/>
                </a:solidFill>
              </a:rPr>
              <a:t>,</a:t>
            </a:r>
            <a:br>
              <a:rPr lang="en-US" altLang="ko-KR" sz="1600" b="0">
                <a:solidFill>
                  <a:schemeClr val="bg1"/>
                </a:solidFill>
              </a:rPr>
            </a:br>
            <a:r>
              <a:rPr lang="en-US" altLang="ko-KR" sz="1600" b="0">
                <a:solidFill>
                  <a:schemeClr val="bg1"/>
                </a:solidFill>
              </a:rPr>
              <a:t>   </a:t>
            </a:r>
            <a:r>
              <a:rPr lang="ko-KR" altLang="en-US" sz="1600" b="0">
                <a:solidFill>
                  <a:schemeClr val="bg1"/>
                </a:solidFill>
              </a:rPr>
              <a:t>테스트할 검증 구간으로 분리하자</a:t>
            </a:r>
            <a:r>
              <a:rPr lang="en-US" altLang="ko-KR" sz="1600" b="0">
                <a:solidFill>
                  <a:schemeClr val="bg1"/>
                </a:solidFill>
              </a:rPr>
              <a:t>!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CF4434-A0CA-48CF-9802-CBE218D74483}"/>
              </a:ext>
            </a:extLst>
          </p:cNvPr>
          <p:cNvSpPr/>
          <p:nvPr/>
        </p:nvSpPr>
        <p:spPr bwMode="auto">
          <a:xfrm>
            <a:off x="456468" y="1473330"/>
            <a:ext cx="8231064" cy="5943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                                  과 거 </a:t>
            </a:r>
            <a:r>
              <a:rPr kumimoji="1" lang="en-US" altLang="ko-KR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(</a:t>
            </a: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특성</a:t>
            </a:r>
            <a:r>
              <a:rPr kumimoji="1" lang="en-US" altLang="ko-KR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cs typeface="HY견고딕" pitchFamily="18" charset="-127"/>
              </a:rPr>
              <a:t>답</a:t>
            </a:r>
            <a:r>
              <a:rPr lang="en-US" altLang="ko-KR" sz="1600">
                <a:solidFill>
                  <a:schemeClr val="bg1"/>
                </a:solidFill>
                <a:cs typeface="HY견고딕" pitchFamily="18" charset="-127"/>
              </a:rPr>
              <a:t>)                                          </a:t>
            </a:r>
            <a:r>
              <a:rPr lang="ko-KR" altLang="en-US" sz="1600">
                <a:solidFill>
                  <a:schemeClr val="bg1"/>
                </a:solidFill>
                <a:cs typeface="HY견고딕" pitchFamily="18" charset="-127"/>
              </a:rPr>
              <a:t>과 거 </a:t>
            </a:r>
            <a:r>
              <a:rPr lang="en-US" altLang="ko-KR" sz="1600">
                <a:solidFill>
                  <a:schemeClr val="bg1"/>
                </a:solidFill>
                <a:cs typeface="HY견고딕" pitchFamily="18" charset="-127"/>
              </a:rPr>
              <a:t>(</a:t>
            </a:r>
            <a:r>
              <a:rPr lang="ko-KR" altLang="en-US" sz="1600">
                <a:solidFill>
                  <a:schemeClr val="bg1"/>
                </a:solidFill>
                <a:cs typeface="HY견고딕" pitchFamily="18" charset="-127"/>
              </a:rPr>
              <a:t>특 성</a:t>
            </a:r>
            <a:r>
              <a:rPr lang="en-US" altLang="ko-KR" sz="1600">
                <a:solidFill>
                  <a:schemeClr val="bg1"/>
                </a:solidFill>
                <a:cs typeface="HY견고딕" pitchFamily="18" charset="-127"/>
              </a:rPr>
              <a:t>)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D1D8B-97F8-4774-A2AA-FC62A436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81" y="2787775"/>
            <a:ext cx="1584176" cy="2106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D536C02-B624-4C60-A08D-9A6F9B78D6F9}"/>
              </a:ext>
            </a:extLst>
          </p:cNvPr>
          <p:cNvCxnSpPr>
            <a:cxnSpLocks/>
          </p:cNvCxnSpPr>
          <p:nvPr/>
        </p:nvCxnSpPr>
        <p:spPr bwMode="auto">
          <a:xfrm>
            <a:off x="6876256" y="1304053"/>
            <a:ext cx="0" cy="864095"/>
          </a:xfrm>
          <a:prstGeom prst="line">
            <a:avLst/>
          </a:prstGeom>
          <a:noFill/>
          <a:ln w="5715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4DE56B-EE83-4C41-95F0-63C9A297477C}"/>
              </a:ext>
            </a:extLst>
          </p:cNvPr>
          <p:cNvSpPr txBox="1"/>
          <p:nvPr/>
        </p:nvSpPr>
        <p:spPr>
          <a:xfrm>
            <a:off x="3923928" y="3648483"/>
            <a:ext cx="4824536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chemeClr val="bg1"/>
                </a:solidFill>
              </a:rPr>
              <a:t>2. </a:t>
            </a:r>
            <a:r>
              <a:rPr lang="ko-KR" altLang="en-US" sz="1600" b="0">
                <a:solidFill>
                  <a:schemeClr val="bg1"/>
                </a:solidFill>
              </a:rPr>
              <a:t>과거</a:t>
            </a:r>
            <a:r>
              <a:rPr lang="en-US" altLang="ko-KR" sz="1600" b="0">
                <a:solidFill>
                  <a:schemeClr val="bg1"/>
                </a:solidFill>
              </a:rPr>
              <a:t>(</a:t>
            </a:r>
            <a:r>
              <a:rPr lang="ko-KR" altLang="en-US" sz="1600" b="0">
                <a:solidFill>
                  <a:schemeClr val="bg1"/>
                </a:solidFill>
              </a:rPr>
              <a:t>특성</a:t>
            </a:r>
            <a:r>
              <a:rPr lang="en-US" altLang="ko-KR" sz="1600" b="0">
                <a:solidFill>
                  <a:schemeClr val="bg1"/>
                </a:solidFill>
              </a:rPr>
              <a:t>/</a:t>
            </a:r>
            <a:r>
              <a:rPr lang="ko-KR" altLang="en-US" sz="1600" b="0">
                <a:solidFill>
                  <a:schemeClr val="bg1"/>
                </a:solidFill>
              </a:rPr>
              <a:t>답</a:t>
            </a:r>
            <a:r>
              <a:rPr lang="en-US" altLang="ko-KR" sz="1600" b="0">
                <a:solidFill>
                  <a:schemeClr val="bg1"/>
                </a:solidFill>
              </a:rPr>
              <a:t>), </a:t>
            </a:r>
            <a:r>
              <a:rPr lang="ko-KR" altLang="en-US" sz="1600" b="0">
                <a:solidFill>
                  <a:schemeClr val="bg1"/>
                </a:solidFill>
              </a:rPr>
              <a:t>과거</a:t>
            </a:r>
            <a:r>
              <a:rPr lang="en-US" altLang="ko-KR" sz="1600" b="0">
                <a:solidFill>
                  <a:schemeClr val="bg1"/>
                </a:solidFill>
              </a:rPr>
              <a:t>(</a:t>
            </a:r>
            <a:r>
              <a:rPr lang="ko-KR" altLang="en-US" sz="1600" b="0">
                <a:solidFill>
                  <a:schemeClr val="bg1"/>
                </a:solidFill>
              </a:rPr>
              <a:t>특성</a:t>
            </a:r>
            <a:r>
              <a:rPr lang="en-US" altLang="ko-KR" sz="1600" b="0">
                <a:solidFill>
                  <a:schemeClr val="bg1"/>
                </a:solidFill>
              </a:rPr>
              <a:t>) </a:t>
            </a:r>
            <a:r>
              <a:rPr lang="ko-KR" altLang="en-US" sz="1600" b="0">
                <a:solidFill>
                  <a:schemeClr val="bg1"/>
                </a:solidFill>
              </a:rPr>
              <a:t>분리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40186-6197-47FE-A8C4-956BCC47BC7C}"/>
              </a:ext>
            </a:extLst>
          </p:cNvPr>
          <p:cNvSpPr txBox="1"/>
          <p:nvPr/>
        </p:nvSpPr>
        <p:spPr>
          <a:xfrm>
            <a:off x="3923928" y="4184886"/>
            <a:ext cx="4824536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chemeClr val="bg1"/>
                </a:solidFill>
              </a:rPr>
              <a:t>3. </a:t>
            </a:r>
            <a:r>
              <a:rPr lang="ko-KR" altLang="en-US" sz="1600" b="0">
                <a:solidFill>
                  <a:schemeClr val="bg1"/>
                </a:solidFill>
              </a:rPr>
              <a:t>머신러닝 알고리즘 학습 </a:t>
            </a:r>
            <a:r>
              <a:rPr lang="en-US" altLang="ko-KR" sz="1600" b="0">
                <a:solidFill>
                  <a:schemeClr val="bg1"/>
                </a:solidFill>
              </a:rPr>
              <a:t>→ </a:t>
            </a:r>
            <a:r>
              <a:rPr lang="ko-KR" altLang="en-US" sz="1600" b="0">
                <a:solidFill>
                  <a:schemeClr val="bg1"/>
                </a:solidFill>
              </a:rPr>
              <a:t>과거</a:t>
            </a:r>
            <a:r>
              <a:rPr lang="en-US" altLang="ko-KR" sz="1600" b="0">
                <a:solidFill>
                  <a:schemeClr val="bg1"/>
                </a:solidFill>
              </a:rPr>
              <a:t>(</a:t>
            </a:r>
            <a:r>
              <a:rPr lang="ko-KR" altLang="en-US" sz="1600" b="0">
                <a:solidFill>
                  <a:schemeClr val="bg1"/>
                </a:solidFill>
              </a:rPr>
              <a:t>특성</a:t>
            </a:r>
            <a:r>
              <a:rPr lang="en-US" altLang="ko-KR" sz="1600" b="0">
                <a:solidFill>
                  <a:schemeClr val="bg1"/>
                </a:solidFill>
              </a:rPr>
              <a:t>)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F34737-0F16-449B-ADFD-2E654B25A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079" y="2826915"/>
            <a:ext cx="1426421" cy="11601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4C0804-4F35-45EA-A526-CC3151831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080" y="4250275"/>
            <a:ext cx="1398335" cy="575452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260924C-E14E-4A7B-B03C-F7A6B5337250}"/>
              </a:ext>
            </a:extLst>
          </p:cNvPr>
          <p:cNvCxnSpPr/>
          <p:nvPr/>
        </p:nvCxnSpPr>
        <p:spPr bwMode="auto">
          <a:xfrm>
            <a:off x="456468" y="1203598"/>
            <a:ext cx="634778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CD5919C-4B47-4A49-9A51-0E7CC60B179E}"/>
              </a:ext>
            </a:extLst>
          </p:cNvPr>
          <p:cNvSpPr txBox="1"/>
          <p:nvPr/>
        </p:nvSpPr>
        <p:spPr>
          <a:xfrm>
            <a:off x="3098363" y="1170834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Training Data</a:t>
            </a:r>
            <a:endParaRPr lang="ko-KR" altLang="en-US" b="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C2CF633-E60A-4430-AC61-A83676BC0202}"/>
              </a:ext>
            </a:extLst>
          </p:cNvPr>
          <p:cNvCxnSpPr>
            <a:cxnSpLocks/>
          </p:cNvCxnSpPr>
          <p:nvPr/>
        </p:nvCxnSpPr>
        <p:spPr bwMode="auto">
          <a:xfrm>
            <a:off x="7020272" y="1206578"/>
            <a:ext cx="166726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9A7450-B930-41E6-97DB-7B3242119BD0}"/>
              </a:ext>
            </a:extLst>
          </p:cNvPr>
          <p:cNvSpPr txBox="1"/>
          <p:nvPr/>
        </p:nvSpPr>
        <p:spPr>
          <a:xfrm>
            <a:off x="7282271" y="1206578"/>
            <a:ext cx="8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Test Data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31736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62006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 접근방법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3852371-8F6D-485B-B0BD-FB5AB737A807}"/>
              </a:ext>
            </a:extLst>
          </p:cNvPr>
          <p:cNvSpPr txBox="1"/>
          <p:nvPr/>
        </p:nvSpPr>
        <p:spPr>
          <a:xfrm>
            <a:off x="109257" y="2211710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201501</a:t>
            </a:r>
            <a:endParaRPr lang="ko-KR" altLang="en-US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A092C-4D15-497F-9545-9A085CF81EC6}"/>
              </a:ext>
            </a:extLst>
          </p:cNvPr>
          <p:cNvSpPr txBox="1"/>
          <p:nvPr/>
        </p:nvSpPr>
        <p:spPr>
          <a:xfrm>
            <a:off x="8172400" y="2211709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201652</a:t>
            </a:r>
            <a:endParaRPr lang="ko-KR" alt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F3478-D1E7-4C92-8041-0998BAE07C34}"/>
              </a:ext>
            </a:extLst>
          </p:cNvPr>
          <p:cNvSpPr txBox="1"/>
          <p:nvPr/>
        </p:nvSpPr>
        <p:spPr>
          <a:xfrm>
            <a:off x="1185054" y="2168148"/>
            <a:ext cx="677389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/>
              <a:t>과거의 특성</a:t>
            </a:r>
            <a:r>
              <a:rPr lang="en-US" altLang="ko-KR" sz="1600" b="0"/>
              <a:t>(Features) </a:t>
            </a:r>
            <a:r>
              <a:rPr lang="ko-KR" altLang="en-US" sz="1600" b="0"/>
              <a:t>과 답은 알고 있다</a:t>
            </a:r>
            <a:r>
              <a:rPr lang="en-US" altLang="ko-KR" sz="1600" b="0"/>
              <a:t>.</a:t>
            </a:r>
            <a:endParaRPr lang="ko-KR" altLang="en-US" sz="1600" b="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F4EB17-3F31-4DBE-9134-5640EFBE2E21}"/>
              </a:ext>
            </a:extLst>
          </p:cNvPr>
          <p:cNvSpPr/>
          <p:nvPr/>
        </p:nvSpPr>
        <p:spPr bwMode="auto">
          <a:xfrm>
            <a:off x="4781241" y="1476717"/>
            <a:ext cx="3906291" cy="59436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미 래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CF4434-A0CA-48CF-9802-CBE218D74483}"/>
              </a:ext>
            </a:extLst>
          </p:cNvPr>
          <p:cNvSpPr/>
          <p:nvPr/>
        </p:nvSpPr>
        <p:spPr bwMode="auto">
          <a:xfrm>
            <a:off x="456468" y="1473330"/>
            <a:ext cx="8231064" cy="5943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                                  과 거 </a:t>
            </a:r>
            <a:r>
              <a:rPr kumimoji="1" lang="en-US" altLang="ko-KR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(</a:t>
            </a: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특성</a:t>
            </a:r>
            <a:r>
              <a:rPr kumimoji="1" lang="en-US" altLang="ko-KR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cs typeface="HY견고딕" pitchFamily="18" charset="-127"/>
              </a:rPr>
              <a:t>답</a:t>
            </a:r>
            <a:r>
              <a:rPr lang="en-US" altLang="ko-KR" sz="1600">
                <a:solidFill>
                  <a:schemeClr val="bg1"/>
                </a:solidFill>
                <a:cs typeface="HY견고딕" pitchFamily="18" charset="-127"/>
              </a:rPr>
              <a:t>)                                          </a:t>
            </a:r>
            <a:r>
              <a:rPr lang="ko-KR" altLang="en-US" sz="1600">
                <a:solidFill>
                  <a:schemeClr val="bg1"/>
                </a:solidFill>
                <a:cs typeface="HY견고딕" pitchFamily="18" charset="-127"/>
              </a:rPr>
              <a:t>과 거 </a:t>
            </a:r>
            <a:r>
              <a:rPr lang="en-US" altLang="ko-KR" sz="1600">
                <a:solidFill>
                  <a:schemeClr val="bg1"/>
                </a:solidFill>
                <a:cs typeface="HY견고딕" pitchFamily="18" charset="-127"/>
              </a:rPr>
              <a:t>(</a:t>
            </a:r>
            <a:r>
              <a:rPr lang="ko-KR" altLang="en-US" sz="1600">
                <a:solidFill>
                  <a:schemeClr val="bg1"/>
                </a:solidFill>
                <a:cs typeface="HY견고딕" pitchFamily="18" charset="-127"/>
              </a:rPr>
              <a:t>특 성</a:t>
            </a:r>
            <a:r>
              <a:rPr lang="en-US" altLang="ko-KR" sz="1600">
                <a:solidFill>
                  <a:schemeClr val="bg1"/>
                </a:solidFill>
                <a:cs typeface="HY견고딕" pitchFamily="18" charset="-127"/>
              </a:rPr>
              <a:t>)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D1D8B-97F8-4774-A2AA-FC62A436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81" y="2787775"/>
            <a:ext cx="1584176" cy="2106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D536C02-B624-4C60-A08D-9A6F9B78D6F9}"/>
              </a:ext>
            </a:extLst>
          </p:cNvPr>
          <p:cNvCxnSpPr>
            <a:cxnSpLocks/>
          </p:cNvCxnSpPr>
          <p:nvPr/>
        </p:nvCxnSpPr>
        <p:spPr bwMode="auto">
          <a:xfrm>
            <a:off x="6876256" y="1304053"/>
            <a:ext cx="0" cy="864095"/>
          </a:xfrm>
          <a:prstGeom prst="line">
            <a:avLst/>
          </a:prstGeom>
          <a:noFill/>
          <a:ln w="5715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E1F34737-0F16-449B-ADFD-2E654B25A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22" y="2799636"/>
            <a:ext cx="1397444" cy="5582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D46093-F3AD-417A-A06B-FCE4B74EBB45}"/>
              </a:ext>
            </a:extLst>
          </p:cNvPr>
          <p:cNvSpPr txBox="1"/>
          <p:nvPr/>
        </p:nvSpPr>
        <p:spPr>
          <a:xfrm>
            <a:off x="3923928" y="4659982"/>
            <a:ext cx="4824536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chemeClr val="bg1"/>
                </a:solidFill>
              </a:rPr>
              <a:t>4. </a:t>
            </a:r>
            <a:r>
              <a:rPr lang="ko-KR" altLang="en-US" sz="1600" b="0">
                <a:solidFill>
                  <a:schemeClr val="bg1"/>
                </a:solidFill>
              </a:rPr>
              <a:t>예측</a:t>
            </a:r>
            <a:r>
              <a:rPr lang="en-US" altLang="ko-KR" sz="1600" b="0">
                <a:solidFill>
                  <a:schemeClr val="bg1"/>
                </a:solidFill>
              </a:rPr>
              <a:t> → </a:t>
            </a:r>
            <a:r>
              <a:rPr lang="ko-KR" altLang="en-US" sz="1600" b="0">
                <a:solidFill>
                  <a:schemeClr val="bg1"/>
                </a:solidFill>
              </a:rPr>
              <a:t>학습결과활용 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0ACBFA-07C2-4229-9280-CF03825AB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331" y="3482332"/>
            <a:ext cx="1398335" cy="5754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301FB4-566D-4A05-B493-AA75782D2C39}"/>
              </a:ext>
            </a:extLst>
          </p:cNvPr>
          <p:cNvSpPr txBox="1"/>
          <p:nvPr/>
        </p:nvSpPr>
        <p:spPr>
          <a:xfrm>
            <a:off x="3923928" y="2859782"/>
            <a:ext cx="4824536" cy="5847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chemeClr val="bg1"/>
                </a:solidFill>
              </a:rPr>
              <a:t>1. </a:t>
            </a:r>
            <a:r>
              <a:rPr lang="ko-KR" altLang="en-US" sz="1600" b="0">
                <a:solidFill>
                  <a:schemeClr val="bg1"/>
                </a:solidFill>
              </a:rPr>
              <a:t>과거 구간을 나누어서 기계를 학습할 학습구간</a:t>
            </a:r>
            <a:r>
              <a:rPr lang="en-US" altLang="ko-KR" sz="1600" b="0">
                <a:solidFill>
                  <a:schemeClr val="bg1"/>
                </a:solidFill>
              </a:rPr>
              <a:t>,</a:t>
            </a:r>
            <a:br>
              <a:rPr lang="en-US" altLang="ko-KR" sz="1600" b="0">
                <a:solidFill>
                  <a:schemeClr val="bg1"/>
                </a:solidFill>
              </a:rPr>
            </a:br>
            <a:r>
              <a:rPr lang="en-US" altLang="ko-KR" sz="1600" b="0">
                <a:solidFill>
                  <a:schemeClr val="bg1"/>
                </a:solidFill>
              </a:rPr>
              <a:t>   </a:t>
            </a:r>
            <a:r>
              <a:rPr lang="ko-KR" altLang="en-US" sz="1600" b="0">
                <a:solidFill>
                  <a:schemeClr val="bg1"/>
                </a:solidFill>
              </a:rPr>
              <a:t>테스트할 검증 구간으로 분리하자</a:t>
            </a:r>
            <a:r>
              <a:rPr lang="en-US" altLang="ko-KR" sz="1600" b="0">
                <a:solidFill>
                  <a:schemeClr val="bg1"/>
                </a:solidFill>
              </a:rPr>
              <a:t>!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6F3286-A9EF-4B2E-BC98-1BC4EEB3C0CC}"/>
              </a:ext>
            </a:extLst>
          </p:cNvPr>
          <p:cNvSpPr txBox="1"/>
          <p:nvPr/>
        </p:nvSpPr>
        <p:spPr>
          <a:xfrm>
            <a:off x="3923928" y="3648483"/>
            <a:ext cx="4824536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chemeClr val="bg1"/>
                </a:solidFill>
              </a:rPr>
              <a:t>2. </a:t>
            </a:r>
            <a:r>
              <a:rPr lang="ko-KR" altLang="en-US" sz="1600" b="0">
                <a:solidFill>
                  <a:schemeClr val="bg1"/>
                </a:solidFill>
              </a:rPr>
              <a:t>과거</a:t>
            </a:r>
            <a:r>
              <a:rPr lang="en-US" altLang="ko-KR" sz="1600" b="0">
                <a:solidFill>
                  <a:schemeClr val="bg1"/>
                </a:solidFill>
              </a:rPr>
              <a:t>(</a:t>
            </a:r>
            <a:r>
              <a:rPr lang="ko-KR" altLang="en-US" sz="1600" b="0">
                <a:solidFill>
                  <a:schemeClr val="bg1"/>
                </a:solidFill>
              </a:rPr>
              <a:t>특성</a:t>
            </a:r>
            <a:r>
              <a:rPr lang="en-US" altLang="ko-KR" sz="1600" b="0">
                <a:solidFill>
                  <a:schemeClr val="bg1"/>
                </a:solidFill>
              </a:rPr>
              <a:t>/</a:t>
            </a:r>
            <a:r>
              <a:rPr lang="ko-KR" altLang="en-US" sz="1600" b="0">
                <a:solidFill>
                  <a:schemeClr val="bg1"/>
                </a:solidFill>
              </a:rPr>
              <a:t>답</a:t>
            </a:r>
            <a:r>
              <a:rPr lang="en-US" altLang="ko-KR" sz="1600" b="0">
                <a:solidFill>
                  <a:schemeClr val="bg1"/>
                </a:solidFill>
              </a:rPr>
              <a:t>), </a:t>
            </a:r>
            <a:r>
              <a:rPr lang="ko-KR" altLang="en-US" sz="1600" b="0">
                <a:solidFill>
                  <a:schemeClr val="bg1"/>
                </a:solidFill>
              </a:rPr>
              <a:t>과거</a:t>
            </a:r>
            <a:r>
              <a:rPr lang="en-US" altLang="ko-KR" sz="1600" b="0">
                <a:solidFill>
                  <a:schemeClr val="bg1"/>
                </a:solidFill>
              </a:rPr>
              <a:t>(</a:t>
            </a:r>
            <a:r>
              <a:rPr lang="ko-KR" altLang="en-US" sz="1600" b="0">
                <a:solidFill>
                  <a:schemeClr val="bg1"/>
                </a:solidFill>
              </a:rPr>
              <a:t>특성</a:t>
            </a:r>
            <a:r>
              <a:rPr lang="en-US" altLang="ko-KR" sz="1600" b="0">
                <a:solidFill>
                  <a:schemeClr val="bg1"/>
                </a:solidFill>
              </a:rPr>
              <a:t>) </a:t>
            </a:r>
            <a:r>
              <a:rPr lang="ko-KR" altLang="en-US" sz="1600" b="0">
                <a:solidFill>
                  <a:schemeClr val="bg1"/>
                </a:solidFill>
              </a:rPr>
              <a:t>분리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D7C56-6378-4C3A-BD6F-E7DF914BE355}"/>
              </a:ext>
            </a:extLst>
          </p:cNvPr>
          <p:cNvSpPr txBox="1"/>
          <p:nvPr/>
        </p:nvSpPr>
        <p:spPr>
          <a:xfrm>
            <a:off x="3923928" y="4184886"/>
            <a:ext cx="4824536" cy="3385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chemeClr val="bg1"/>
                </a:solidFill>
              </a:rPr>
              <a:t>3. </a:t>
            </a:r>
            <a:r>
              <a:rPr lang="ko-KR" altLang="en-US" sz="1600" b="0">
                <a:solidFill>
                  <a:schemeClr val="bg1"/>
                </a:solidFill>
              </a:rPr>
              <a:t>머신러닝 알고리즘 학습 </a:t>
            </a:r>
            <a:r>
              <a:rPr lang="en-US" altLang="ko-KR" sz="1600" b="0">
                <a:solidFill>
                  <a:schemeClr val="bg1"/>
                </a:solidFill>
              </a:rPr>
              <a:t>→ </a:t>
            </a:r>
            <a:r>
              <a:rPr lang="ko-KR" altLang="en-US" sz="1600" b="0">
                <a:solidFill>
                  <a:schemeClr val="bg1"/>
                </a:solidFill>
              </a:rPr>
              <a:t>과거</a:t>
            </a:r>
            <a:r>
              <a:rPr lang="en-US" altLang="ko-KR" sz="1600" b="0">
                <a:solidFill>
                  <a:schemeClr val="bg1"/>
                </a:solidFill>
              </a:rPr>
              <a:t>(</a:t>
            </a:r>
            <a:r>
              <a:rPr lang="ko-KR" altLang="en-US" sz="1600" b="0">
                <a:solidFill>
                  <a:schemeClr val="bg1"/>
                </a:solidFill>
              </a:rPr>
              <a:t>특성</a:t>
            </a:r>
            <a:r>
              <a:rPr lang="en-US" altLang="ko-KR" sz="1600" b="0">
                <a:solidFill>
                  <a:schemeClr val="bg1"/>
                </a:solidFill>
              </a:rPr>
              <a:t>/</a:t>
            </a:r>
            <a:r>
              <a:rPr lang="ko-KR" altLang="en-US" sz="1600" b="0">
                <a:solidFill>
                  <a:schemeClr val="bg1"/>
                </a:solidFill>
              </a:rPr>
              <a:t>답</a:t>
            </a:r>
            <a:r>
              <a:rPr lang="en-US" altLang="ko-KR" sz="1600" b="0">
                <a:solidFill>
                  <a:schemeClr val="bg1"/>
                </a:solidFill>
              </a:rPr>
              <a:t>) </a:t>
            </a:r>
            <a:r>
              <a:rPr lang="ko-KR" altLang="en-US" sz="1600" b="0">
                <a:solidFill>
                  <a:schemeClr val="bg1"/>
                </a:solidFill>
              </a:rPr>
              <a:t>활용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AF1E28-2668-4B72-8B65-D8DE0E892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31" y="4209066"/>
            <a:ext cx="1398335" cy="71513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859E36D-B935-44C9-9A1B-09C79ADDE3C2}"/>
              </a:ext>
            </a:extLst>
          </p:cNvPr>
          <p:cNvCxnSpPr/>
          <p:nvPr/>
        </p:nvCxnSpPr>
        <p:spPr bwMode="auto">
          <a:xfrm>
            <a:off x="456468" y="1203598"/>
            <a:ext cx="634778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47BCA1-6400-4AFD-813D-005FA6B480ED}"/>
              </a:ext>
            </a:extLst>
          </p:cNvPr>
          <p:cNvSpPr txBox="1"/>
          <p:nvPr/>
        </p:nvSpPr>
        <p:spPr>
          <a:xfrm>
            <a:off x="3098363" y="1170834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Training Data</a:t>
            </a:r>
            <a:endParaRPr lang="ko-KR" altLang="en-US" b="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13DD589-46E2-4F17-BDB0-63080C544899}"/>
              </a:ext>
            </a:extLst>
          </p:cNvPr>
          <p:cNvCxnSpPr>
            <a:cxnSpLocks/>
          </p:cNvCxnSpPr>
          <p:nvPr/>
        </p:nvCxnSpPr>
        <p:spPr bwMode="auto">
          <a:xfrm>
            <a:off x="7020272" y="1206578"/>
            <a:ext cx="166726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8C8BB71-469C-4469-9C50-A1B275547ADB}"/>
              </a:ext>
            </a:extLst>
          </p:cNvPr>
          <p:cNvSpPr txBox="1"/>
          <p:nvPr/>
        </p:nvSpPr>
        <p:spPr>
          <a:xfrm>
            <a:off x="7282271" y="1206578"/>
            <a:ext cx="8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Test Data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11746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62006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 접근방법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F154188-4AE1-430F-BD08-B06806812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936242"/>
            <a:ext cx="2891396" cy="2557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1B03A9D-8E2F-4E3C-BBA3-B7C5CBD40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2600"/>
              </p:ext>
            </p:extLst>
          </p:nvPr>
        </p:nvGraphicFramePr>
        <p:xfrm>
          <a:off x="4644008" y="2931790"/>
          <a:ext cx="34080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020">
                  <a:extLst>
                    <a:ext uri="{9D8B030D-6E8A-4147-A177-3AD203B41FA5}">
                      <a16:colId xmlns:a16="http://schemas.microsoft.com/office/drawing/2014/main" val="784214148"/>
                    </a:ext>
                  </a:extLst>
                </a:gridCol>
                <a:gridCol w="1704020">
                  <a:extLst>
                    <a:ext uri="{9D8B030D-6E8A-4147-A177-3AD203B41FA5}">
                      <a16:colId xmlns:a16="http://schemas.microsoft.com/office/drawing/2014/main" val="1567213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과거</a:t>
                      </a: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</a:t>
                      </a: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877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35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52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081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B38EA19-1BF0-48DB-8ABB-AC34D94605DC}"/>
              </a:ext>
            </a:extLst>
          </p:cNvPr>
          <p:cNvSpPr txBox="1"/>
          <p:nvPr/>
        </p:nvSpPr>
        <p:spPr>
          <a:xfrm>
            <a:off x="899592" y="1577115"/>
            <a:ext cx="2736303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0">
                <a:solidFill>
                  <a:schemeClr val="bg1"/>
                </a:solidFill>
              </a:rPr>
              <a:t>Regression </a:t>
            </a:r>
            <a:r>
              <a:rPr lang="ko-KR" altLang="en-US" sz="1600" b="0">
                <a:solidFill>
                  <a:schemeClr val="bg1"/>
                </a:solidFill>
              </a:rPr>
              <a:t>정확도 지표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2AF95-ED6A-4316-AD0F-B97596A817B7}"/>
              </a:ext>
            </a:extLst>
          </p:cNvPr>
          <p:cNvSpPr txBox="1"/>
          <p:nvPr/>
        </p:nvSpPr>
        <p:spPr>
          <a:xfrm>
            <a:off x="6359000" y="1508600"/>
            <a:ext cx="1447832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/>
              <a:t>내 모델의 </a:t>
            </a:r>
            <a:endParaRPr lang="en-US" altLang="ko-KR" sz="2000" b="0"/>
          </a:p>
          <a:p>
            <a:pPr>
              <a:lnSpc>
                <a:spcPct val="150000"/>
              </a:lnSpc>
            </a:pPr>
            <a:r>
              <a:rPr lang="ko-KR" altLang="en-US" sz="2000" b="0"/>
              <a:t>정확도는</a:t>
            </a:r>
            <a:r>
              <a:rPr lang="en-US" altLang="ko-KR" sz="2000" b="0"/>
              <a:t>??</a:t>
            </a:r>
            <a:endParaRPr lang="ko-KR" altLang="en-US" sz="2000" b="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02BBB40-521E-4DA0-9085-83A0AE45A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85359"/>
            <a:ext cx="1348639" cy="16026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29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62006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59331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설명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(feature_regression_example.csv)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998371"/>
              </p:ext>
            </p:extLst>
          </p:nvPr>
        </p:nvGraphicFramePr>
        <p:xfrm>
          <a:off x="1006272" y="1930960"/>
          <a:ext cx="7049554" cy="2953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655302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432930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36223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Ke</a:t>
                      </a:r>
                      <a:r>
                        <a:rPr kumimoji="1" lang="en-US" altLang="ko-KR" sz="11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Length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Comments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4676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REGIONID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 정보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미국</a:t>
                      </a:r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영국 등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4676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PRODUCTGROUP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상품군 정보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모바일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428730"/>
                  </a:ext>
                </a:extLst>
              </a:tr>
              <a:tr h="24676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PRODUCT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연주차 정보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노트북</a:t>
                      </a:r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핸드폰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4676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ITEM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판매량</a:t>
                      </a:r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Sellout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음수 반품 값 有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761644"/>
                  </a:ext>
                </a:extLst>
              </a:tr>
              <a:tr h="24676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YEARWEEK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연주차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201701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966949"/>
                  </a:ext>
                </a:extLst>
              </a:tr>
              <a:tr h="24676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QTY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float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판매량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5255"/>
                  </a:ext>
                </a:extLst>
              </a:tr>
              <a:tr h="24676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HOLIDAY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홀리데이 여부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Y: </a:t>
                      </a:r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존재</a:t>
                      </a:r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</a:t>
                      </a:r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N: </a:t>
                      </a:r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미 존재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765839"/>
                  </a:ext>
                </a:extLst>
              </a:tr>
              <a:tr h="24676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HCLUS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홀리데이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836847"/>
                  </a:ext>
                </a:extLst>
              </a:tr>
              <a:tr h="24676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PROMOTION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프로모션 여부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Y: </a:t>
                      </a:r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존재</a:t>
                      </a:r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N: </a:t>
                      </a:r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미 존재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243257"/>
                  </a:ext>
                </a:extLst>
              </a:tr>
              <a:tr h="24676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PRO_PERCENT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float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할인율</a:t>
                      </a:r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1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59372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9F606B8-C727-4FDF-9394-FB045F784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33" b="52409"/>
          <a:stretch/>
        </p:blipFill>
        <p:spPr>
          <a:xfrm>
            <a:off x="81280" y="1110310"/>
            <a:ext cx="8978900" cy="7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1176988" y="1746614"/>
            <a:ext cx="2199393" cy="15760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 적용</a:t>
            </a:r>
            <a:endParaRPr lang="ko-KR" altLang="en-US" sz="9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 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검증</a:t>
            </a:r>
            <a:endParaRPr lang="ko-KR" altLang="en-US" sz="9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495753" y="1153623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예측결과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/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특성 숫자컬럼 추가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0384"/>
            <a:ext cx="1826080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특성 선정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/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분리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61928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246128" cy="1299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방법</a:t>
            </a:r>
            <a:r>
              <a:rPr lang="en-US" altLang="ko-KR" sz="900" u="sng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900" u="sng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설명과 동일하게</a:t>
            </a:r>
            <a:endParaRPr lang="en-US" altLang="ko-KR" sz="90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특성값 숫자컬럼변경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머신러닝 특성은 숫자형 지원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: Y→1, N→0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과 같이 변환</a:t>
            </a:r>
            <a:endParaRPr lang="en-US" altLang="ko-KR" sz="90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90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선택</a:t>
            </a:r>
            <a:endParaRPr lang="en-US" altLang="ko-KR" sz="90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이유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: 2017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년도 이상 데이터 관찰</a:t>
            </a:r>
            <a:endParaRPr lang="en-US" altLang="ko-KR" sz="90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해결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: 201601~201652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데이터만 활용</a:t>
            </a:r>
            <a:endParaRPr lang="en-US" altLang="ko-KR" sz="9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1290"/>
            <a:ext cx="3050835" cy="11467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특성 선정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학습시킬 특성을 정의한다</a:t>
            </a:r>
            <a:endParaRPr lang="en-US" altLang="ko-KR" sz="90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상관관계로 확인 후 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(holiday, promotion 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분리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(201630)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 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900" u="sng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학습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(70%)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검증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(30%)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가 적당</a:t>
            </a:r>
            <a:b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201630 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기준 데이터 분리</a:t>
            </a:r>
            <a:b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* 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특성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답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 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검증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특성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42472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모델 적용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33207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21517"/>
            <a:ext cx="1640193" cy="384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학습데이터 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모델적용</a:t>
            </a:r>
            <a:r>
              <a:rPr lang="en-US" altLang="ko-KR" sz="9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Decision Tree</a:t>
            </a:r>
            <a:endParaRPr lang="en-US" altLang="ko-KR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예측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871025" cy="384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chemeClr val="accent1"/>
                </a:solidFill>
                <a:latin typeface="나눔스퀘어라운드 Bold" pitchFamily="50" charset="-127"/>
                <a:ea typeface="나눔스퀘어라운드 Bold" pitchFamily="50" charset="-127"/>
              </a:rPr>
              <a:t>예측 검증</a:t>
            </a:r>
            <a:r>
              <a:rPr lang="en-US" altLang="ko-KR" sz="900">
                <a:solidFill>
                  <a:schemeClr val="accent1"/>
                </a:solidFill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solidFill>
                  <a:schemeClr val="accent1"/>
                </a:solidFill>
                <a:latin typeface="나눔스퀘어라운드 Bold" pitchFamily="50" charset="-127"/>
                <a:ea typeface="나눔스퀘어라운드 Bold" pitchFamily="50" charset="-127"/>
              </a:rPr>
              <a:t>특성</a:t>
            </a:r>
            <a:r>
              <a:rPr lang="en-US" altLang="ko-KR" sz="900">
                <a:solidFill>
                  <a:schemeClr val="accent1"/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ko-KR" altLang="en-US" sz="900">
                <a:solidFill>
                  <a:schemeClr val="accent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데이터만 활용</a:t>
            </a:r>
            <a:endParaRPr lang="en-US" altLang="ko-KR" sz="900">
              <a:solidFill>
                <a:schemeClr val="accent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90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  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-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모델 적용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: Decision Tree</a:t>
            </a:r>
            <a:endParaRPr lang="en-US" altLang="ko-KR" sz="9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71760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정리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50804"/>
            <a:ext cx="2108269" cy="537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이유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예측값은 리스트형태로 변환</a:t>
            </a:r>
            <a:endParaRPr lang="en-US" altLang="ko-KR" sz="90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해결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데이터프레임 형태로 변환 및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       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원래 있던 답지와 데이터 합침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967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97137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10918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선언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9683A-2508-445F-A9FF-2FEBA7B91133}"/>
              </a:ext>
            </a:extLst>
          </p:cNvPr>
          <p:cNvSpPr/>
          <p:nvPr/>
        </p:nvSpPr>
        <p:spPr>
          <a:xfrm>
            <a:off x="395536" y="1540781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import numpy as np</a:t>
            </a:r>
          </a:p>
          <a:p>
            <a:r>
              <a:rPr lang="ko-KR" altLang="en-US"/>
              <a:t>import pandas as pd </a:t>
            </a:r>
          </a:p>
          <a:p>
            <a:endParaRPr lang="ko-KR" altLang="en-US"/>
          </a:p>
          <a:p>
            <a:r>
              <a:rPr lang="ko-KR" altLang="en-US">
                <a:solidFill>
                  <a:srgbClr val="00B050"/>
                </a:solidFill>
              </a:rPr>
              <a:t># 모델 라이브러리 선언</a:t>
            </a:r>
          </a:p>
          <a:p>
            <a:r>
              <a:rPr lang="ko-KR" altLang="en-US"/>
              <a:t>from sklearn import datasets, tree</a:t>
            </a:r>
          </a:p>
          <a:p>
            <a:endParaRPr lang="ko-KR" altLang="en-US"/>
          </a:p>
          <a:p>
            <a:r>
              <a:rPr lang="ko-KR" altLang="en-US">
                <a:solidFill>
                  <a:srgbClr val="00B050"/>
                </a:solidFill>
              </a:rPr>
              <a:t># 모델 정확도 라이브러리 선언</a:t>
            </a:r>
          </a:p>
          <a:p>
            <a:r>
              <a:rPr lang="ko-KR" altLang="en-US"/>
              <a:t>from sklearn.metrics import mean_squared_error</a:t>
            </a:r>
          </a:p>
          <a:p>
            <a:r>
              <a:rPr lang="ko-KR" altLang="en-US"/>
              <a:t>from sklearn.metrics import mean_absolute_error</a:t>
            </a:r>
          </a:p>
          <a:p>
            <a:r>
              <a:rPr lang="ko-KR" altLang="en-US"/>
              <a:t>from sklearn.metrics import r2_score</a:t>
            </a:r>
            <a:endParaRPr lang="en-US" altLang="ko-KR"/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CSV </a:t>
            </a:r>
            <a:r>
              <a:rPr lang="ko-KR" altLang="en-US">
                <a:solidFill>
                  <a:srgbClr val="00B050"/>
                </a:solidFill>
              </a:rPr>
              <a:t>파일을 읽어 </a:t>
            </a:r>
            <a:r>
              <a:rPr lang="en-US" altLang="ko-KR">
                <a:solidFill>
                  <a:srgbClr val="00B050"/>
                </a:solidFill>
              </a:rPr>
              <a:t>DataFrame </a:t>
            </a:r>
            <a:r>
              <a:rPr lang="ko-KR" altLang="en-US">
                <a:solidFill>
                  <a:srgbClr val="00B050"/>
                </a:solidFill>
              </a:rPr>
              <a:t>변수에 저장하기</a:t>
            </a:r>
          </a:p>
          <a:p>
            <a:r>
              <a:rPr lang="en-US" altLang="ko-KR"/>
              <a:t>featuresData = pd.read_csv("../dataset./feature_regression_example.csv")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C21005-28CB-4FDD-B2CE-7A32955D3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774" y="2643758"/>
            <a:ext cx="3298819" cy="20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4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9859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타입 통합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특성 숫자컬럼 추가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9683A-2508-445F-A9FF-2FEBA7B91133}"/>
              </a:ext>
            </a:extLst>
          </p:cNvPr>
          <p:cNvSpPr/>
          <p:nvPr/>
        </p:nvSpPr>
        <p:spPr>
          <a:xfrm>
            <a:off x="395536" y="207194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데이터 타입 표준화</a:t>
            </a:r>
          </a:p>
          <a:p>
            <a:r>
              <a:rPr lang="en-US" altLang="ko-KR"/>
              <a:t>featuresData["YEARWEEK"] = featuresData.YEARWEEK.astype(int)</a:t>
            </a:r>
          </a:p>
          <a:p>
            <a:r>
              <a:rPr lang="en-US" altLang="ko-KR"/>
              <a:t>featuresData["YEAR"] = featuresData.YEARWEEK.astype(int)</a:t>
            </a:r>
          </a:p>
          <a:p>
            <a:r>
              <a:rPr lang="en-US" altLang="ko-KR"/>
              <a:t>featuresData["WEEK"] = featuresData.YEARWEEK.astype(int)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특성 타입 추가</a:t>
            </a:r>
          </a:p>
          <a:p>
            <a:r>
              <a:rPr lang="en-US" altLang="ko-KR"/>
              <a:t>featuresData["HO_YN"] = np.where(featuresData.HOLIDAY == "Y", 1,0)</a:t>
            </a:r>
          </a:p>
          <a:p>
            <a:r>
              <a:rPr lang="en-US" altLang="ko-KR"/>
              <a:t>featuresData["PRO_YN"] = np.where(featuresData.PROMOTION == "Y", 1,0)</a:t>
            </a:r>
          </a:p>
          <a:p>
            <a:r>
              <a:rPr lang="en-US" altLang="ko-KR"/>
              <a:t>featuresData.head()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EE274-71B8-4E37-ACB2-33F68DAE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56" y="2637084"/>
            <a:ext cx="4262947" cy="17861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9BE0E0-5BEF-47BB-AB13-51E8B796821F}"/>
              </a:ext>
            </a:extLst>
          </p:cNvPr>
          <p:cNvSpPr/>
          <p:nvPr/>
        </p:nvSpPr>
        <p:spPr bwMode="auto">
          <a:xfrm>
            <a:off x="0" y="1320564"/>
            <a:ext cx="9167503" cy="355544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[</a:t>
            </a:r>
            <a:r>
              <a:rPr kumimoji="1" lang="ko-KR" altLang="en-US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실습</a:t>
            </a:r>
            <a:r>
              <a:rPr kumimoji="1" lang="en-US" altLang="ko-KR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]</a:t>
            </a: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데이터 타입을 모델정의서와 같이</a:t>
            </a:r>
            <a:r>
              <a:rPr lang="en-US" altLang="ko-KR" sz="2400" b="0">
                <a:solidFill>
                  <a:schemeClr val="bg1"/>
                </a:solidFill>
                <a:cs typeface="HY견고딕" pitchFamily="18" charset="-127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설정하며 </a:t>
            </a:r>
            <a:endParaRPr lang="en-US" altLang="ko-KR" sz="2400" b="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홀리데이 및 프로모션 여부 컬럼에 대해서 </a:t>
            </a:r>
            <a:r>
              <a:rPr lang="en-US" altLang="ko-KR" sz="2400" b="0">
                <a:solidFill>
                  <a:schemeClr val="bg1"/>
                </a:solidFill>
                <a:cs typeface="HY견고딕" pitchFamily="18" charset="-127"/>
              </a:rPr>
              <a:t>Y→1, N→0 </a:t>
            </a: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컬럼을</a:t>
            </a:r>
            <a:endParaRPr lang="en-US" altLang="ko-KR" sz="2400" b="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추가로 생성하세요</a:t>
            </a:r>
            <a:endParaRPr lang="en-US" altLang="ko-KR" sz="2400" b="0">
              <a:solidFill>
                <a:schemeClr val="bg1"/>
              </a:solidFill>
              <a:cs typeface="HY견고딕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488B7B-8022-4152-BA0E-DADAE1B1C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49" y="2799245"/>
            <a:ext cx="1457287" cy="20767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B095DA-696B-4682-86E5-9682EB740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523" y="2912825"/>
            <a:ext cx="1309012" cy="19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5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9859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타입 통합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특성 숫자컬럼 추가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9683A-2508-445F-A9FF-2FEBA7B91133}"/>
              </a:ext>
            </a:extLst>
          </p:cNvPr>
          <p:cNvSpPr/>
          <p:nvPr/>
        </p:nvSpPr>
        <p:spPr>
          <a:xfrm>
            <a:off x="395536" y="207194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데이터 조회</a:t>
            </a:r>
          </a:p>
          <a:p>
            <a:r>
              <a:rPr lang="en-US" altLang="ko-KR">
                <a:solidFill>
                  <a:schemeClr val="tx1"/>
                </a:solidFill>
              </a:rPr>
              <a:t>featuresData = featuresData[ (featuresData.YEARWEEK &gt;= 201501) &amp; \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                 (featuresData.YEARWEEK &lt;= 201652)]</a:t>
            </a:r>
          </a:p>
          <a:p>
            <a:r>
              <a:rPr lang="en-US" altLang="ko-KR">
                <a:solidFill>
                  <a:schemeClr val="tx1"/>
                </a:solidFill>
              </a:rPr>
              <a:t>featuresData.head()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print(featuresData.YEARWEEK.min())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print(featuresData.YEARWEEK.max())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4AB0FC-6998-4E89-946E-734FD3683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729" y="2682273"/>
            <a:ext cx="4022483" cy="128965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9AE1E7-1D7C-4156-B7DD-7AB10470ECE8}"/>
              </a:ext>
            </a:extLst>
          </p:cNvPr>
          <p:cNvSpPr/>
          <p:nvPr/>
        </p:nvSpPr>
        <p:spPr bwMode="auto">
          <a:xfrm>
            <a:off x="0" y="1320564"/>
            <a:ext cx="9167503" cy="355544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[</a:t>
            </a:r>
            <a:r>
              <a:rPr kumimoji="1" lang="ko-KR" altLang="en-US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실습</a:t>
            </a:r>
            <a:r>
              <a:rPr kumimoji="1" lang="en-US" altLang="ko-KR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]</a:t>
            </a: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데이터 범위를 </a:t>
            </a:r>
            <a:r>
              <a:rPr kumimoji="1" lang="en-US" altLang="ko-KR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YEARWEEK </a:t>
            </a:r>
            <a:r>
              <a:rPr kumimoji="1" lang="ko-KR" altLang="en-US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기준</a:t>
            </a:r>
            <a:endParaRPr kumimoji="1" lang="en-US" altLang="ko-KR" sz="2400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400" b="0">
                <a:solidFill>
                  <a:schemeClr val="bg1"/>
                </a:solidFill>
                <a:cs typeface="HY견고딕" pitchFamily="18" charset="-127"/>
              </a:rPr>
              <a:t>201501</a:t>
            </a: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 </a:t>
            </a:r>
            <a:r>
              <a:rPr lang="en-US" altLang="ko-KR" sz="2400" b="0">
                <a:solidFill>
                  <a:schemeClr val="bg1"/>
                </a:solidFill>
                <a:cs typeface="HY견고딕" pitchFamily="18" charset="-127"/>
              </a:rPr>
              <a:t>~</a:t>
            </a: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 </a:t>
            </a:r>
            <a:r>
              <a:rPr lang="en-US" altLang="ko-KR" sz="2400" b="0">
                <a:solidFill>
                  <a:schemeClr val="bg1"/>
                </a:solidFill>
                <a:cs typeface="HY견고딕" pitchFamily="18" charset="-127"/>
              </a:rPr>
              <a:t>201652 </a:t>
            </a: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구간만 조회하여</a:t>
            </a:r>
            <a:endParaRPr lang="en-US" altLang="ko-KR" sz="2400" b="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400" b="0">
                <a:solidFill>
                  <a:schemeClr val="bg1"/>
                </a:solidFill>
                <a:cs typeface="HY견고딕" pitchFamily="18" charset="-127"/>
              </a:rPr>
              <a:t>FeaturesData </a:t>
            </a: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변수에 저장하세요</a:t>
            </a:r>
            <a:r>
              <a:rPr lang="en-US" altLang="ko-KR" sz="2400" b="0">
                <a:solidFill>
                  <a:schemeClr val="bg1"/>
                </a:solidFill>
                <a:cs typeface="HY견고딕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1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12101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특성선정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2067694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상관관계 확인</a:t>
            </a:r>
          </a:p>
          <a:p>
            <a:r>
              <a:rPr lang="en-US" altLang="ko-KR">
                <a:solidFill>
                  <a:schemeClr val="tx1"/>
                </a:solidFill>
              </a:rPr>
              <a:t>corrDf = featuresData.corr()</a:t>
            </a:r>
          </a:p>
          <a:p>
            <a:r>
              <a:rPr lang="en-US" altLang="ko-KR">
                <a:solidFill>
                  <a:schemeClr val="tx1"/>
                </a:solidFill>
              </a:rPr>
              <a:t>corrDf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8F51CB-0528-4259-8770-569A3E5C30C4}"/>
              </a:ext>
            </a:extLst>
          </p:cNvPr>
          <p:cNvSpPr/>
          <p:nvPr/>
        </p:nvSpPr>
        <p:spPr>
          <a:xfrm>
            <a:off x="483369" y="1347614"/>
            <a:ext cx="3603049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상관관계 확인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.corr()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A1213E-4E09-4395-ABD0-EB9F3F107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35" y="2772548"/>
            <a:ext cx="5460965" cy="217546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00A0264-083C-4230-8A4C-210F7D4B9510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9AA291-466E-48F3-8993-E2166CB9340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09F765-177A-4370-BF5B-DDD3795914A3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4A12A0-C81B-4084-80EF-F75D68D8BE33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8D9ACA-A675-499D-95A3-3C864E08194F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21BB92-F7AB-4B2B-993E-C751FF961271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D68115-BB06-4624-B14D-9E3DFEB58B1E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F3301F-93AE-4AC6-925D-990BABDCD1FC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FBAD07-E3C9-4E50-ABC2-B86574092923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EEE198-2350-49DB-85E0-A8C912F379C6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B76B819-CE3E-49C1-B8F6-64BE3A0A858C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B3F9D17-44CC-4F31-86A0-4ECFAA9540C2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B8F16DCD-9E58-4A5F-A4AB-CFA11A55AD9B}"/>
                </a:ext>
              </a:extLst>
            </p:cNvPr>
            <p:cNvCxnSpPr>
              <a:cxnSpLocks/>
              <a:stCxn id="36" idx="3"/>
              <a:endCxn id="38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E03DAD6D-F267-41EF-A0B5-F8E229CF66E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C1748FE8-42E4-4C53-B4B2-08BF9A73B37F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72544F1-055B-44A6-A061-B81D98905C0D}"/>
                </a:ext>
              </a:extLst>
            </p:cNvPr>
            <p:cNvCxnSpPr>
              <a:cxnSpLocks/>
              <a:endCxn id="39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2BE2AA-A5EE-4474-890A-FA1B72F86DEB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1E0438-4F5D-4EB4-ACBD-09C26C6D7E3A}"/>
              </a:ext>
            </a:extLst>
          </p:cNvPr>
          <p:cNvSpPr/>
          <p:nvPr/>
        </p:nvSpPr>
        <p:spPr bwMode="auto">
          <a:xfrm>
            <a:off x="5507459" y="1193508"/>
            <a:ext cx="1109987" cy="1078691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8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12101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특성선정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2067694"/>
            <a:ext cx="532859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인덱스컬럼 초기화</a:t>
            </a:r>
          </a:p>
          <a:p>
            <a:r>
              <a:rPr lang="en-US" altLang="ko-KR">
                <a:solidFill>
                  <a:schemeClr val="tx1"/>
                </a:solidFill>
              </a:rPr>
              <a:t>corrResult = corrDf.reset_index()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상관관계 계수 비율 선정</a:t>
            </a:r>
          </a:p>
          <a:p>
            <a:r>
              <a:rPr lang="en-US" altLang="ko-KR"/>
              <a:t>featuresStd = 0.5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Feature </a:t>
            </a:r>
            <a:r>
              <a:rPr lang="ko-KR" altLang="en-US">
                <a:solidFill>
                  <a:srgbClr val="00B050"/>
                </a:solidFill>
              </a:rPr>
              <a:t>선택</a:t>
            </a:r>
          </a:p>
          <a:p>
            <a:r>
              <a:rPr lang="en-US" altLang="ko-KR"/>
              <a:t>features = corrResult[ (corrResult.QTY != 1) &amp; </a:t>
            </a:r>
          </a:p>
          <a:p>
            <a:r>
              <a:rPr lang="en-US" altLang="ko-KR"/>
              <a:t>            (abs(corrResult.QTY) &gt; featuresStd)]["index"].tolist()</a:t>
            </a:r>
          </a:p>
          <a:p>
            <a:r>
              <a:rPr lang="en-US" altLang="ko-KR"/>
              <a:t>features</a:t>
            </a:r>
          </a:p>
          <a:p>
            <a:endParaRPr lang="en-US" altLang="ko-KR"/>
          </a:p>
          <a:p>
            <a:r>
              <a:rPr lang="en-US" altLang="ko-KR"/>
              <a:t>label = ['QTY']</a:t>
            </a:r>
          </a:p>
          <a:p>
            <a:r>
              <a:rPr lang="en-US" altLang="ko-KR"/>
              <a:t>label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A60F3B-5429-4AE0-A814-CCECE0BAF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922" y="2382480"/>
            <a:ext cx="3989636" cy="265975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B128FB-CDC4-49A9-A216-D96C3312B212}"/>
              </a:ext>
            </a:extLst>
          </p:cNvPr>
          <p:cNvSpPr/>
          <p:nvPr/>
        </p:nvSpPr>
        <p:spPr>
          <a:xfrm>
            <a:off x="483369" y="1347614"/>
            <a:ext cx="3603049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상관관계 확인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.corr()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D723EA-E4A1-4164-B3A3-10A5EA8564B1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B99423-BE79-4C8B-B4FD-128882E03F7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26DB3F-616B-4641-BD4C-E3BD2E36D421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91198F-DF81-4617-B8C8-936535346250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549F7D-8437-4EDD-8954-B368BE2B2F8D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AC78E68-E3BC-4D6D-BDFC-629EE97AD8EB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CC361-AFF2-4785-AA9B-CF3D39D35FB2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29B8E3-5849-4013-94B5-6C4F785EDF28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70DB8F-CF26-41ED-A72C-C8E9B5A52F39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26AC24-38F0-4764-B657-312C5D1B78CC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A346DE0-EEFC-4C0C-8068-738B5320E7F2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78CA92EF-170B-42F5-91C6-2E0891E1D876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E906A760-15E3-47FB-A475-244B975993FC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85F9A89-3797-4EF4-9234-130C24973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72DC3FBC-C436-43C6-9FDB-0175F0B40485}"/>
                </a:ext>
              </a:extLst>
            </p:cNvPr>
            <p:cNvCxnSpPr>
              <a:cxnSpLocks/>
              <a:stCxn id="39" idx="3"/>
              <a:endCxn id="42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587BAE9-00ED-47F7-9FB8-E0EB1DB9D929}"/>
                </a:ext>
              </a:extLst>
            </p:cNvPr>
            <p:cNvCxnSpPr>
              <a:cxnSpLocks/>
              <a:endCxn id="42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AABBF3E-4A0F-417A-B239-7499D4D2B54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C889D23-0776-42AC-8DC0-825055A32352}"/>
              </a:ext>
            </a:extLst>
          </p:cNvPr>
          <p:cNvSpPr/>
          <p:nvPr/>
        </p:nvSpPr>
        <p:spPr bwMode="auto">
          <a:xfrm>
            <a:off x="5507459" y="1193508"/>
            <a:ext cx="1109987" cy="1078691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00192" y="-166936"/>
            <a:ext cx="29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누르고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tab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키 누르면 함수자동완성 지원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FDCE18-5FCB-432C-92F3-22988B6A09E2}"/>
              </a:ext>
            </a:extLst>
          </p:cNvPr>
          <p:cNvSpPr/>
          <p:nvPr/>
        </p:nvSpPr>
        <p:spPr bwMode="auto">
          <a:xfrm>
            <a:off x="3411205" y="1968432"/>
            <a:ext cx="2232248" cy="22322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분석서버</a:t>
            </a:r>
            <a:endParaRPr kumimoji="1" lang="ko-KR" altLang="en-US" sz="2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E7872F-1CB1-42F3-BC65-519E6DE6AB34}"/>
              </a:ext>
            </a:extLst>
          </p:cNvPr>
          <p:cNvGrpSpPr/>
          <p:nvPr/>
        </p:nvGrpSpPr>
        <p:grpSpPr>
          <a:xfrm>
            <a:off x="456469" y="1563065"/>
            <a:ext cx="1955291" cy="1170619"/>
            <a:chOff x="456469" y="1563065"/>
            <a:chExt cx="1955291" cy="11706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203522-294E-4A43-82F9-94623A67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1F14E5-C106-45E7-A121-02E13E6108F3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본사 </a:t>
              </a:r>
              <a:r>
                <a:rPr lang="en-US" altLang="ko-KR">
                  <a:solidFill>
                    <a:schemeClr val="bg1"/>
                  </a:solidFill>
                </a:rPr>
                <a:t>(Oracle)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1E11B1-C0D6-4871-98E8-7E59F408F765}"/>
              </a:ext>
            </a:extLst>
          </p:cNvPr>
          <p:cNvGrpSpPr/>
          <p:nvPr/>
        </p:nvGrpSpPr>
        <p:grpSpPr>
          <a:xfrm>
            <a:off x="456468" y="3363838"/>
            <a:ext cx="1955291" cy="1170619"/>
            <a:chOff x="456469" y="1563065"/>
            <a:chExt cx="1955291" cy="117061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401FC0-59A3-4400-942D-3665BA578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18CF6E-0075-4C24-977F-648ECC411B1F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북미법인 </a:t>
              </a:r>
              <a:r>
                <a:rPr lang="en-US" altLang="ko-KR">
                  <a:solidFill>
                    <a:schemeClr val="bg1"/>
                  </a:solidFill>
                </a:rPr>
                <a:t>(MS SQL)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2024306-5D29-47D5-9B76-B34626AC4F86}"/>
              </a:ext>
            </a:extLst>
          </p:cNvPr>
          <p:cNvGrpSpPr/>
          <p:nvPr/>
        </p:nvGrpSpPr>
        <p:grpSpPr>
          <a:xfrm>
            <a:off x="6588224" y="1491630"/>
            <a:ext cx="1955291" cy="1170619"/>
            <a:chOff x="456469" y="1563065"/>
            <a:chExt cx="1955291" cy="117061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EB18C5D-1FEE-429A-807F-F2B08651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7A3FBF-3107-4542-A349-C57C7FE43D8C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영국법인 </a:t>
              </a:r>
              <a:r>
                <a:rPr lang="en-US" altLang="ko-KR">
                  <a:solidFill>
                    <a:schemeClr val="bg1"/>
                  </a:solidFill>
                </a:rPr>
                <a:t>(Postgres)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27812A-7DB7-4302-B150-3113AE30B82B}"/>
              </a:ext>
            </a:extLst>
          </p:cNvPr>
          <p:cNvGrpSpPr/>
          <p:nvPr/>
        </p:nvGrpSpPr>
        <p:grpSpPr>
          <a:xfrm>
            <a:off x="6588224" y="3363838"/>
            <a:ext cx="1955291" cy="1170619"/>
            <a:chOff x="456469" y="1563065"/>
            <a:chExt cx="1955291" cy="117061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DABEA2A-C7A7-45E6-8BB7-A7203692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BE83D8-CB06-4DA8-AA58-7D92BC8B1000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서남아법인 </a:t>
              </a:r>
              <a:r>
                <a:rPr lang="en-US" altLang="ko-KR">
                  <a:solidFill>
                    <a:schemeClr val="bg1"/>
                  </a:solidFill>
                </a:rPr>
                <a:t>(Maria DB)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C8C2A7CD-050E-4533-ABF4-FD42F14E2E99}"/>
              </a:ext>
            </a:extLst>
          </p:cNvPr>
          <p:cNvSpPr/>
          <p:nvPr/>
        </p:nvSpPr>
        <p:spPr bwMode="auto">
          <a:xfrm>
            <a:off x="2614908" y="1987643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7" name="화살표: 왼쪽/오른쪽 46">
            <a:extLst>
              <a:ext uri="{FF2B5EF4-FFF2-40B4-BE49-F238E27FC236}">
                <a16:creationId xmlns:a16="http://schemas.microsoft.com/office/drawing/2014/main" id="{4E4B3181-E682-4921-887A-38E25309E994}"/>
              </a:ext>
            </a:extLst>
          </p:cNvPr>
          <p:cNvSpPr/>
          <p:nvPr/>
        </p:nvSpPr>
        <p:spPr bwMode="auto">
          <a:xfrm>
            <a:off x="2614908" y="4130070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8" name="화살표: 왼쪽/오른쪽 47">
            <a:extLst>
              <a:ext uri="{FF2B5EF4-FFF2-40B4-BE49-F238E27FC236}">
                <a16:creationId xmlns:a16="http://schemas.microsoft.com/office/drawing/2014/main" id="{06E9CFBE-F109-4FF8-8E8E-1B1B25E6E939}"/>
              </a:ext>
            </a:extLst>
          </p:cNvPr>
          <p:cNvSpPr/>
          <p:nvPr/>
        </p:nvSpPr>
        <p:spPr bwMode="auto">
          <a:xfrm>
            <a:off x="5719670" y="1982829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9" name="화살표: 왼쪽/오른쪽 48">
            <a:extLst>
              <a:ext uri="{FF2B5EF4-FFF2-40B4-BE49-F238E27FC236}">
                <a16:creationId xmlns:a16="http://schemas.microsoft.com/office/drawing/2014/main" id="{FF5A7C5B-1F7A-4319-9C52-1FF3B41FFA08}"/>
              </a:ext>
            </a:extLst>
          </p:cNvPr>
          <p:cNvSpPr/>
          <p:nvPr/>
        </p:nvSpPr>
        <p:spPr bwMode="auto">
          <a:xfrm>
            <a:off x="5605726" y="4130196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6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12101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특성선정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5" y="2067694"/>
            <a:ext cx="71030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데이터 분리</a:t>
            </a:r>
          </a:p>
          <a:p>
            <a:r>
              <a:rPr lang="en-US" altLang="ko-KR">
                <a:solidFill>
                  <a:schemeClr val="tx1"/>
                </a:solidFill>
              </a:rPr>
              <a:t>yearweekStd = 201630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trainingData_features = featuresData[featuresData.YEARWEEK &lt;= yearweekStd][features]</a:t>
            </a:r>
          </a:p>
          <a:p>
            <a:r>
              <a:rPr lang="en-US" altLang="ko-KR"/>
              <a:t>trainingData_label = featuresData[featuresData.YEARWEEK &lt;= yearweekStd][label]</a:t>
            </a:r>
          </a:p>
          <a:p>
            <a:r>
              <a:rPr lang="en-US" altLang="ko-KR"/>
              <a:t>testData_features = featuresData[featuresData.YEARWEEK &gt; yearweekStd][features]</a:t>
            </a:r>
          </a:p>
          <a:p>
            <a:r>
              <a:rPr lang="en-US" altLang="ko-KR"/>
              <a:t>testData_label = featuresData[featuresData.YEARWEEK &gt; yearweekStd]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8F51CB-0528-4259-8770-569A3E5C30C4}"/>
              </a:ext>
            </a:extLst>
          </p:cNvPr>
          <p:cNvSpPr/>
          <p:nvPr/>
        </p:nvSpPr>
        <p:spPr>
          <a:xfrm>
            <a:off x="483369" y="1347614"/>
            <a:ext cx="3255642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상관관계 확인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.corr()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2232EF-7820-41AE-BD2F-88152C8870F5}"/>
              </a:ext>
            </a:extLst>
          </p:cNvPr>
          <p:cNvSpPr/>
          <p:nvPr/>
        </p:nvSpPr>
        <p:spPr bwMode="auto">
          <a:xfrm>
            <a:off x="5507459" y="1193508"/>
            <a:ext cx="1109987" cy="1078691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B9187-E3C9-4ADB-8BED-77B22F079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079" y="3452689"/>
            <a:ext cx="6784921" cy="16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6398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 적용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EABA62-BF32-4CE1-8BDD-83BA1DC64553}"/>
              </a:ext>
            </a:extLst>
          </p:cNvPr>
          <p:cNvSpPr/>
          <p:nvPr/>
        </p:nvSpPr>
        <p:spPr>
          <a:xfrm>
            <a:off x="440484" y="198209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ko-KR">
                <a:solidFill>
                  <a:srgbClr val="00B050"/>
                </a:solidFill>
              </a:rPr>
              <a:t># Define Model</a:t>
            </a:r>
          </a:p>
          <a:p>
            <a:r>
              <a:rPr lang="it-IT" altLang="ko-KR"/>
              <a:t>model_method = tree.DecisionTreeRegressor()</a:t>
            </a:r>
          </a:p>
          <a:p>
            <a:endParaRPr lang="it-IT" altLang="ko-KR"/>
          </a:p>
          <a:p>
            <a:r>
              <a:rPr lang="en-US" altLang="ko-KR">
                <a:solidFill>
                  <a:srgbClr val="00B050"/>
                </a:solidFill>
              </a:rPr>
              <a:t># Learning (Feature &amp; Label)</a:t>
            </a:r>
          </a:p>
          <a:p>
            <a:r>
              <a:rPr lang="en-US" altLang="ko-KR"/>
              <a:t>model = model_method.fit(trainingData_features, trainingData_label)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>
            <a:off x="6522800" y="1225909"/>
            <a:ext cx="1820571" cy="1078691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FFD381-B641-4980-9250-8845A3C0B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798" y="2837380"/>
            <a:ext cx="4572001" cy="13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0841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941174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예측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predict = model.predict(testData_features)</a:t>
            </a:r>
          </a:p>
          <a:p>
            <a:r>
              <a:rPr lang="en-US" altLang="ko-KR">
                <a:solidFill>
                  <a:schemeClr val="tx1"/>
                </a:solidFill>
              </a:rPr>
              <a:t>predict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 flipH="1">
            <a:off x="8343371" y="1180057"/>
            <a:ext cx="794456" cy="1124544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BE5235-FF85-478B-A975-B983FFCF2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942" y="3187940"/>
            <a:ext cx="5046885" cy="16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9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886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704821"/>
            <a:ext cx="5328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데이터프레임으로 변환</a:t>
            </a:r>
          </a:p>
          <a:p>
            <a:r>
              <a:rPr lang="en-US" altLang="ko-KR"/>
              <a:t>predictData = pd.DataFrame(predict)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컬럼명 주입</a:t>
            </a:r>
          </a:p>
          <a:p>
            <a:r>
              <a:rPr lang="en-US" altLang="ko-KR"/>
              <a:t>predictData.columns = ["PREDICT"]</a:t>
            </a:r>
          </a:p>
          <a:p>
            <a:r>
              <a:rPr lang="en-US" altLang="ko-KR"/>
              <a:t>predictData.head()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 flipH="1">
            <a:off x="8343371" y="1180057"/>
            <a:ext cx="794456" cy="1124544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064BF4D-3594-4C40-9392-B8E495267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444" y="2686452"/>
            <a:ext cx="3150560" cy="16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4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886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537974"/>
            <a:ext cx="53285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### 테스트데이터 정답지 인덱스 초기화</a:t>
            </a:r>
          </a:p>
          <a:p>
            <a:r>
              <a:rPr lang="ko-KR" altLang="en-US"/>
              <a:t>testDataFinal = testData.reset_index(drop=True)</a:t>
            </a:r>
          </a:p>
          <a:p>
            <a:r>
              <a:rPr lang="ko-KR" altLang="en-US"/>
              <a:t>testDataFinal.head(2)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테스트데이터 </a:t>
            </a:r>
            <a:r>
              <a:rPr lang="en-US" altLang="ko-KR">
                <a:solidFill>
                  <a:srgbClr val="00B050"/>
                </a:solidFill>
              </a:rPr>
              <a:t>+ </a:t>
            </a:r>
            <a:r>
              <a:rPr lang="ko-KR" altLang="en-US">
                <a:solidFill>
                  <a:srgbClr val="00B050"/>
                </a:solidFill>
              </a:rPr>
              <a:t>예측값 붙이기 </a:t>
            </a:r>
            <a:r>
              <a:rPr lang="en-US" altLang="ko-KR">
                <a:solidFill>
                  <a:srgbClr val="00B050"/>
                </a:solidFill>
              </a:rPr>
              <a:t>(index </a:t>
            </a:r>
            <a:r>
              <a:rPr lang="ko-KR" altLang="en-US">
                <a:solidFill>
                  <a:srgbClr val="00B050"/>
                </a:solidFill>
              </a:rPr>
              <a:t>끼리</a:t>
            </a:r>
            <a:r>
              <a:rPr lang="en-US" altLang="ko-KR">
                <a:solidFill>
                  <a:srgbClr val="00B050"/>
                </a:solidFill>
              </a:rPr>
              <a:t>)</a:t>
            </a:r>
          </a:p>
          <a:p>
            <a:r>
              <a:rPr lang="en-US" altLang="ko-KR"/>
              <a:t>finalResult = pd.concat([testDataFinal, predictData], axis = 1)</a:t>
            </a:r>
          </a:p>
          <a:p>
            <a:r>
              <a:rPr lang="en-US" altLang="ko-KR"/>
              <a:t>finalResult.head(2)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 flipH="1">
            <a:off x="8343371" y="1180057"/>
            <a:ext cx="794456" cy="1124544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820B6-4DEF-4B37-BAD7-CCF2FF448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38" y="2905325"/>
            <a:ext cx="8687532" cy="197068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D28DF6-68AF-48B8-9421-8CD683855D7E}"/>
              </a:ext>
            </a:extLst>
          </p:cNvPr>
          <p:cNvSpPr/>
          <p:nvPr/>
        </p:nvSpPr>
        <p:spPr bwMode="auto">
          <a:xfrm>
            <a:off x="0" y="1320564"/>
            <a:ext cx="9167503" cy="355544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[</a:t>
            </a:r>
            <a:r>
              <a:rPr kumimoji="1" lang="ko-KR" altLang="en-US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실습</a:t>
            </a:r>
            <a:r>
              <a:rPr kumimoji="1" lang="en-US" altLang="ko-KR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]</a:t>
            </a: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테스트 데이터와 예측값을 붙이세요   </a:t>
            </a:r>
            <a:endParaRPr kumimoji="1" lang="en-US" altLang="ko-KR" sz="2400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6398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 검증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907040"/>
            <a:ext cx="5328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MAE</a:t>
            </a:r>
          </a:p>
          <a:p>
            <a:r>
              <a:rPr lang="en-US" altLang="ko-KR"/>
              <a:t>mean_absolute_error(finalResult['QTY'], finalResult['PREDICT’])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### RMSE (MSE)</a:t>
            </a:r>
          </a:p>
          <a:p>
            <a:r>
              <a:rPr lang="en-US" altLang="ko-KR"/>
              <a:t>mean_squared_error(finalResult['QTY'], finalResult['PREDICT’])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### R2</a:t>
            </a:r>
          </a:p>
          <a:p>
            <a:r>
              <a:rPr lang="en-US" altLang="ko-KR"/>
              <a:t>r2_score(finalResult['QTY'], finalResult['PREDICT'])   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 flipH="1">
            <a:off x="8343371" y="1180057"/>
            <a:ext cx="794456" cy="1124544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9EEC1F0-5500-4F87-A104-A99E84205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771" y="2689127"/>
            <a:ext cx="3882192" cy="20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6432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 – Classification (SVM)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87740"/>
              </p:ext>
            </p:extLst>
          </p:nvPr>
        </p:nvGraphicFramePr>
        <p:xfrm>
          <a:off x="612580" y="2363487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60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59372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805465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67411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744770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  <a:endParaRPr lang="en-US" altLang="ko-KR" sz="100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ID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주식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부동산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대출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DIA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DIA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923928" y="871367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집단을 분류 시 최적의 분류 선을 생성 한 후 미래 데이터에 대해서 기존에 학습한 내용을 바탕으로 예측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612580" y="1923678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4729097" y="1923678"/>
            <a:ext cx="4199991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FD490-6CDB-45A2-94FB-E23140F62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098" y="2330023"/>
            <a:ext cx="2490670" cy="16078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5287A98-9ACA-4E22-B9E1-24F01A9CE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91" y="3328122"/>
            <a:ext cx="2277360" cy="15355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E5CF7A-1FB3-4273-AF42-5D29ED6B84C9}"/>
              </a:ext>
            </a:extLst>
          </p:cNvPr>
          <p:cNvSpPr txBox="1"/>
          <p:nvPr/>
        </p:nvSpPr>
        <p:spPr>
          <a:xfrm>
            <a:off x="-24899" y="2775012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994259-F4A8-4949-9060-8610AC2A9D08}"/>
              </a:ext>
            </a:extLst>
          </p:cNvPr>
          <p:cNvSpPr txBox="1"/>
          <p:nvPr/>
        </p:nvSpPr>
        <p:spPr>
          <a:xfrm>
            <a:off x="-24899" y="3525386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0877C59B-297C-434A-97CA-3024685E65B2}"/>
              </a:ext>
            </a:extLst>
          </p:cNvPr>
          <p:cNvSpPr/>
          <p:nvPr/>
        </p:nvSpPr>
        <p:spPr bwMode="auto">
          <a:xfrm>
            <a:off x="323528" y="3165346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8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13501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선언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9683A-2508-445F-A9FF-2FEBA7B91133}"/>
              </a:ext>
            </a:extLst>
          </p:cNvPr>
          <p:cNvSpPr/>
          <p:nvPr/>
        </p:nvSpPr>
        <p:spPr>
          <a:xfrm>
            <a:off x="395536" y="207194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import numpy as np</a:t>
            </a:r>
          </a:p>
          <a:p>
            <a:r>
              <a:rPr lang="ko-KR" altLang="en-US"/>
              <a:t>import pandas as pd </a:t>
            </a:r>
          </a:p>
          <a:p>
            <a:endParaRPr lang="ko-KR" altLang="en-US"/>
          </a:p>
          <a:p>
            <a:r>
              <a:rPr lang="ko-KR" altLang="en-US">
                <a:solidFill>
                  <a:srgbClr val="00B050"/>
                </a:solidFill>
              </a:rPr>
              <a:t># 모델 라이브러리 선언</a:t>
            </a:r>
          </a:p>
          <a:p>
            <a:r>
              <a:rPr lang="ko-KR" altLang="en-US"/>
              <a:t>from sklearn import datasets, tree</a:t>
            </a:r>
          </a:p>
          <a:p>
            <a:endParaRPr lang="ko-KR" altLang="en-US"/>
          </a:p>
          <a:p>
            <a:r>
              <a:rPr lang="ko-KR" altLang="en-US">
                <a:solidFill>
                  <a:srgbClr val="00B050"/>
                </a:solidFill>
              </a:rPr>
              <a:t># 모델 정확도 라이브러리 선언</a:t>
            </a:r>
          </a:p>
          <a:p>
            <a:r>
              <a:rPr lang="ko-KR" altLang="en-US"/>
              <a:t>from sklearn.metrics import mean_squared_error</a:t>
            </a:r>
          </a:p>
          <a:p>
            <a:r>
              <a:rPr lang="ko-KR" altLang="en-US"/>
              <a:t>from sklearn.metrics import mean_absolute_error</a:t>
            </a:r>
          </a:p>
          <a:p>
            <a:r>
              <a:rPr lang="ko-KR" altLang="en-US"/>
              <a:t>from sklearn.metrics import r2_score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C21005-28CB-4FDD-B2CE-7A32955D3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774" y="2643758"/>
            <a:ext cx="3298819" cy="20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>
            <a:off x="4290377" y="1265591"/>
            <a:ext cx="983913" cy="59539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9683A-2508-445F-A9FF-2FEBA7B91133}"/>
              </a:ext>
            </a:extLst>
          </p:cNvPr>
          <p:cNvSpPr/>
          <p:nvPr/>
        </p:nvSpPr>
        <p:spPr>
          <a:xfrm>
            <a:off x="456468" y="24863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#CSV </a:t>
            </a:r>
            <a:r>
              <a:rPr lang="ko-KR" altLang="en-US">
                <a:solidFill>
                  <a:srgbClr val="00B050"/>
                </a:solidFill>
              </a:rPr>
              <a:t>파일을 읽어 </a:t>
            </a:r>
            <a:r>
              <a:rPr lang="en-US" altLang="ko-KR">
                <a:solidFill>
                  <a:srgbClr val="00B050"/>
                </a:solidFill>
              </a:rPr>
              <a:t>DataFrame </a:t>
            </a:r>
            <a:r>
              <a:rPr lang="ko-KR" altLang="en-US">
                <a:solidFill>
                  <a:srgbClr val="00B050"/>
                </a:solidFill>
              </a:rPr>
              <a:t>변수에 저장하기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csData = pd.read_csv("../dataset/customer.csv")</a:t>
            </a:r>
          </a:p>
          <a:p>
            <a:r>
              <a:rPr lang="en-US" altLang="ko-KR">
                <a:solidFill>
                  <a:schemeClr val="tx1"/>
                </a:solidFill>
              </a:rPr>
              <a:t>csData.head()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159CE5-F581-4C86-94E8-FEDFC8BAC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044" y="2336164"/>
            <a:ext cx="3219811" cy="24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886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411246"/>
            <a:ext cx="532859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feature, label </a:t>
            </a:r>
            <a:r>
              <a:rPr lang="ko-KR" altLang="en-US">
                <a:solidFill>
                  <a:srgbClr val="00B050"/>
                </a:solidFill>
              </a:rPr>
              <a:t>컬럼 설정</a:t>
            </a:r>
          </a:p>
          <a:p>
            <a:r>
              <a:rPr lang="en-US" altLang="ko-KR">
                <a:solidFill>
                  <a:schemeClr val="tx1"/>
                </a:solidFill>
              </a:rPr>
              <a:t>featuresCol = ['deposit','stock']</a:t>
            </a:r>
          </a:p>
          <a:p>
            <a:r>
              <a:rPr lang="en-US" altLang="ko-KR">
                <a:solidFill>
                  <a:schemeClr val="tx1"/>
                </a:solidFill>
              </a:rPr>
              <a:t>labelCol = ['label']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### feature </a:t>
            </a:r>
            <a:r>
              <a:rPr lang="ko-KR" altLang="en-US">
                <a:solidFill>
                  <a:srgbClr val="00B050"/>
                </a:solidFill>
              </a:rPr>
              <a:t>데이터</a:t>
            </a:r>
            <a:r>
              <a:rPr lang="en-US" altLang="ko-KR">
                <a:solidFill>
                  <a:srgbClr val="00B050"/>
                </a:solidFill>
              </a:rPr>
              <a:t>, label </a:t>
            </a:r>
            <a:r>
              <a:rPr lang="ko-KR" altLang="en-US">
                <a:solidFill>
                  <a:srgbClr val="00B050"/>
                </a:solidFill>
              </a:rPr>
              <a:t>데이터 분리</a:t>
            </a:r>
          </a:p>
          <a:p>
            <a:r>
              <a:rPr lang="en-US" altLang="ko-KR">
                <a:solidFill>
                  <a:schemeClr val="tx1"/>
                </a:solidFill>
              </a:rPr>
              <a:t>featuresData = csData[featuresCol]</a:t>
            </a:r>
          </a:p>
          <a:p>
            <a:r>
              <a:rPr lang="en-US" altLang="ko-KR">
                <a:solidFill>
                  <a:schemeClr val="tx1"/>
                </a:solidFill>
              </a:rPr>
              <a:t>labelData = csData[labelCol]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### train_test_split </a:t>
            </a:r>
            <a:r>
              <a:rPr lang="ko-KR" altLang="en-US">
                <a:solidFill>
                  <a:srgbClr val="00B050"/>
                </a:solidFill>
              </a:rPr>
              <a:t>함수를 활용해 </a:t>
            </a:r>
            <a:r>
              <a:rPr lang="en-US" altLang="ko-KR">
                <a:solidFill>
                  <a:srgbClr val="00B050"/>
                </a:solidFill>
              </a:rPr>
              <a:t>feature / label </a:t>
            </a:r>
            <a:r>
              <a:rPr lang="ko-KR" altLang="en-US">
                <a:solidFill>
                  <a:srgbClr val="00B050"/>
                </a:solidFill>
              </a:rPr>
              <a:t>데이터 자동 분리 </a:t>
            </a:r>
            <a:r>
              <a:rPr lang="en-US" altLang="ko-KR">
                <a:solidFill>
                  <a:srgbClr val="00B050"/>
                </a:solidFill>
              </a:rPr>
              <a:t>7:3</a:t>
            </a:r>
          </a:p>
          <a:p>
            <a:r>
              <a:rPr lang="en-US" altLang="ko-KR">
                <a:solidFill>
                  <a:schemeClr val="tx1"/>
                </a:solidFill>
              </a:rPr>
              <a:t>feature_train, feature_test, label_train, label_test = \</a:t>
            </a:r>
          </a:p>
          <a:p>
            <a:r>
              <a:rPr lang="en-US" altLang="ko-KR">
                <a:solidFill>
                  <a:schemeClr val="tx1"/>
                </a:solidFill>
              </a:rPr>
              <a:t>    train_test_split(featuresData, labelData, test_size = 0.3)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>
            <a:off x="5452046" y="1190042"/>
            <a:ext cx="1114592" cy="1078691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5A3CB-52AC-492C-A494-A81EFC99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260" y="3210559"/>
            <a:ext cx="4072341" cy="18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9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핵심문법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52BA2E-49B9-4D11-B99B-C61D3D90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" y="2919488"/>
            <a:ext cx="4536709" cy="21618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927F35-5D7F-4592-AD64-756625614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854"/>
            <a:ext cx="4733554" cy="19959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620724-A6A7-471C-99AD-E191EA4BE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733939"/>
            <a:ext cx="4885556" cy="22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9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44205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모델선언 및 학습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2067694"/>
            <a:ext cx="53285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Define Model</a:t>
            </a:r>
          </a:p>
          <a:p>
            <a:r>
              <a:rPr lang="en-US" altLang="ko-KR">
                <a:solidFill>
                  <a:schemeClr val="tx1"/>
                </a:solidFill>
              </a:rPr>
              <a:t>model = svm.SVC()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### Learning (Feature &amp; Label)</a:t>
            </a:r>
          </a:p>
          <a:p>
            <a:r>
              <a:rPr lang="en-US" altLang="ko-KR">
                <a:solidFill>
                  <a:schemeClr val="tx1"/>
                </a:solidFill>
              </a:rPr>
              <a:t>model.fit(feature_train, label_train)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>
            <a:off x="6522800" y="1225909"/>
            <a:ext cx="1820571" cy="1078691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DD76F3-FA4D-4A1F-98AC-A77614E5C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78" y="3040218"/>
            <a:ext cx="4226737" cy="18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0841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941174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 </a:t>
            </a:r>
            <a:r>
              <a:rPr lang="ko-KR" altLang="en-US">
                <a:solidFill>
                  <a:srgbClr val="00B050"/>
                </a:solidFill>
              </a:rPr>
              <a:t>테스트데이터 </a:t>
            </a:r>
            <a:r>
              <a:rPr lang="en-US" altLang="ko-KR">
                <a:solidFill>
                  <a:srgbClr val="00B050"/>
                </a:solidFill>
              </a:rPr>
              <a:t>Feature</a:t>
            </a:r>
            <a:r>
              <a:rPr lang="ko-KR" altLang="en-US">
                <a:solidFill>
                  <a:srgbClr val="00B050"/>
                </a:solidFill>
              </a:rPr>
              <a:t>만 가지고 예측하기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predict = model.predict(feature_test)</a:t>
            </a:r>
          </a:p>
          <a:p>
            <a:r>
              <a:rPr lang="en-US" altLang="ko-KR">
                <a:solidFill>
                  <a:schemeClr val="tx1"/>
                </a:solidFill>
              </a:rPr>
              <a:t>predict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 flipH="1">
            <a:off x="8343371" y="1180057"/>
            <a:ext cx="794456" cy="1124544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8000CC-69A8-414C-A78B-5E16CD0D0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62" y="3087009"/>
            <a:ext cx="4644008" cy="12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5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886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704821"/>
            <a:ext cx="5328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데이터프레임으로 변환</a:t>
            </a:r>
          </a:p>
          <a:p>
            <a:r>
              <a:rPr lang="en-US" altLang="ko-KR"/>
              <a:t>predictData = pd.DataFrame(predict)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컬럼명 주입</a:t>
            </a:r>
          </a:p>
          <a:p>
            <a:r>
              <a:rPr lang="en-US" altLang="ko-KR"/>
              <a:t>predictData.columns = ["PREDICT"]</a:t>
            </a:r>
          </a:p>
          <a:p>
            <a:r>
              <a:rPr lang="en-US" altLang="ko-KR"/>
              <a:t>predictData.head()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 flipH="1">
            <a:off x="8343371" y="1180057"/>
            <a:ext cx="794456" cy="1124544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8588AA-E7E5-45CE-B6B6-4C5E734E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861" y="2571750"/>
            <a:ext cx="3569201" cy="21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7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886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537974"/>
            <a:ext cx="5328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테스트데이터 </a:t>
            </a:r>
            <a:r>
              <a:rPr lang="en-US" altLang="ko-KR">
                <a:solidFill>
                  <a:srgbClr val="00B050"/>
                </a:solidFill>
              </a:rPr>
              <a:t>Feature, Label </a:t>
            </a:r>
            <a:r>
              <a:rPr lang="ko-KR" altLang="en-US">
                <a:solidFill>
                  <a:srgbClr val="00B050"/>
                </a:solidFill>
              </a:rPr>
              <a:t>정리</a:t>
            </a:r>
          </a:p>
          <a:p>
            <a:r>
              <a:rPr lang="en-US" altLang="ko-KR">
                <a:solidFill>
                  <a:schemeClr val="tx1"/>
                </a:solidFill>
              </a:rPr>
              <a:t>featureTestResult = feature_test.reset_index(drop=True)</a:t>
            </a:r>
          </a:p>
          <a:p>
            <a:r>
              <a:rPr lang="en-US" altLang="ko-KR">
                <a:solidFill>
                  <a:schemeClr val="tx1"/>
                </a:solidFill>
              </a:rPr>
              <a:t>labelTestResult = label_test.reset_index(drop=True)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테스트데이터 </a:t>
            </a:r>
            <a:r>
              <a:rPr lang="en-US" altLang="ko-KR">
                <a:solidFill>
                  <a:srgbClr val="00B050"/>
                </a:solidFill>
              </a:rPr>
              <a:t>+ Predict </a:t>
            </a:r>
            <a:r>
              <a:rPr lang="ko-KR" altLang="en-US">
                <a:solidFill>
                  <a:srgbClr val="00B050"/>
                </a:solidFill>
              </a:rPr>
              <a:t>합치기</a:t>
            </a:r>
          </a:p>
          <a:p>
            <a:r>
              <a:rPr lang="en-US" altLang="ko-KR"/>
              <a:t>finalResult = pd.concat(</a:t>
            </a:r>
          </a:p>
          <a:p>
            <a:r>
              <a:rPr lang="en-US" altLang="ko-KR"/>
              <a:t>    [featureTestResult, labelTestResult, predictData], axis=1)</a:t>
            </a:r>
          </a:p>
          <a:p>
            <a:r>
              <a:rPr lang="en-US" altLang="ko-KR"/>
              <a:t>finalResult.head(5)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 flipH="1">
            <a:off x="8343371" y="1180057"/>
            <a:ext cx="794456" cy="1124544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0A4C60-2337-4D94-B138-F83E11C1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879" y="2208671"/>
            <a:ext cx="2881482" cy="2188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BFBFF0-0C2C-4C3F-89DB-F98A39CC3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980" y="3671332"/>
            <a:ext cx="3505969" cy="15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0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6398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 검증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907040"/>
            <a:ext cx="53285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결과 테스트하기 </a:t>
            </a:r>
          </a:p>
          <a:p>
            <a:r>
              <a:rPr lang="en-US" altLang="ko-KR">
                <a:solidFill>
                  <a:schemeClr val="tx1"/>
                </a:solidFill>
              </a:rPr>
              <a:t>ac_score = accuracy_score(label_test, predict)</a:t>
            </a:r>
          </a:p>
          <a:p>
            <a:r>
              <a:rPr lang="en-US" altLang="ko-KR">
                <a:solidFill>
                  <a:schemeClr val="tx1"/>
                </a:solidFill>
              </a:rPr>
              <a:t>cl_report = classification_report(label_test, predict)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## </a:t>
            </a:r>
            <a:r>
              <a:rPr lang="ko-KR" altLang="en-US">
                <a:solidFill>
                  <a:srgbClr val="00B050"/>
                </a:solidFill>
              </a:rPr>
              <a:t>결과 리포트하기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print("Accuracy =", ac_score)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print("result =\n", cl_report)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 flipH="1">
            <a:off x="8343371" y="1180057"/>
            <a:ext cx="794456" cy="1124544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953AB-227F-4A08-A2F7-5BA6CFE8D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562" y="2502245"/>
            <a:ext cx="3076858" cy="24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773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(K-Means Clustering)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206322" y="854591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7" y="2114874"/>
            <a:ext cx="3410521" cy="2500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8380" y="2283718"/>
            <a:ext cx="42723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개수를 정함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K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개의 초기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중심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random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하게 선택한다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[Step2]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각각의 객체를 자기자신에서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가장가까운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같은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할당된 객체의 평균을 구한다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반복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의 평균을 중심으로 다시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Step2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반복한다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멤버가 변하지 않은 경우 멈춘다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83" y="2109788"/>
            <a:ext cx="3387355" cy="25067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내부 집단간의 유사성이 높고 외부 진단과는 유사성이 낮도록 분류하는 방법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72698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(K-Means Clustering)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206322" y="854591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6468" y="3962147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고객분류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비지도 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93A1D-312C-48EF-B2E8-AEA756FA3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7" y="1548755"/>
            <a:ext cx="2885818" cy="2211620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DC12380-C01F-485A-BA47-43B01BB68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355558"/>
              </p:ext>
            </p:extLst>
          </p:nvPr>
        </p:nvGraphicFramePr>
        <p:xfrm>
          <a:off x="6948264" y="1410156"/>
          <a:ext cx="158535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755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856601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20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시각화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466762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학생분류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2074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467BFCE-C8E0-42A8-83CF-4AC752F9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954" y="1341568"/>
            <a:ext cx="1946303" cy="24857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2769CF-455D-468F-BB05-80CE981D0784}"/>
              </a:ext>
            </a:extLst>
          </p:cNvPr>
          <p:cNvSpPr txBox="1"/>
          <p:nvPr/>
        </p:nvSpPr>
        <p:spPr>
          <a:xfrm>
            <a:off x="3736237" y="3929979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학생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분류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비지도 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90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13501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선언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093EE3-03DA-4235-AE64-CB747F84F116}"/>
              </a:ext>
            </a:extLst>
          </p:cNvPr>
          <p:cNvGrpSpPr/>
          <p:nvPr/>
        </p:nvGrpSpPr>
        <p:grpSpPr>
          <a:xfrm>
            <a:off x="4441798" y="1180056"/>
            <a:ext cx="4696029" cy="1076554"/>
            <a:chOff x="406293" y="3064689"/>
            <a:chExt cx="8457730" cy="19389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3FB9A-DCBA-4460-87AD-7D424A523814}"/>
                </a:ext>
              </a:extLst>
            </p:cNvPr>
            <p:cNvSpPr txBox="1"/>
            <p:nvPr/>
          </p:nvSpPr>
          <p:spPr>
            <a:xfrm>
              <a:off x="406293" y="3448043"/>
              <a:ext cx="130390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CE2A-A1CB-414F-BB93-B147BE43C669}"/>
                </a:ext>
              </a:extLst>
            </p:cNvPr>
            <p:cNvSpPr txBox="1"/>
            <p:nvPr/>
          </p:nvSpPr>
          <p:spPr>
            <a:xfrm>
              <a:off x="2591626" y="345947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Training-Data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67912-C774-4E22-9CB9-E98E3032BF3B}"/>
                </a:ext>
              </a:extLst>
            </p:cNvPr>
            <p:cNvSpPr txBox="1"/>
            <p:nvPr/>
          </p:nvSpPr>
          <p:spPr>
            <a:xfrm>
              <a:off x="2591626" y="4102366"/>
              <a:ext cx="1440160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Test-Data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AD097-0737-45DF-BAE5-82D9CD9ACEE8}"/>
                </a:ext>
              </a:extLst>
            </p:cNvPr>
            <p:cNvSpPr txBox="1"/>
            <p:nvPr/>
          </p:nvSpPr>
          <p:spPr>
            <a:xfrm>
              <a:off x="4576687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75474-4DA5-472F-A6E9-2159ECAD1C45}"/>
                </a:ext>
              </a:extLst>
            </p:cNvPr>
            <p:cNvSpPr txBox="1"/>
            <p:nvPr/>
          </p:nvSpPr>
          <p:spPr>
            <a:xfrm>
              <a:off x="7537299" y="3448043"/>
              <a:ext cx="1265747" cy="425368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DC989C-FC80-4DC6-942B-B4263C9951BD}"/>
                </a:ext>
              </a:extLst>
            </p:cNvPr>
            <p:cNvSpPr txBox="1"/>
            <p:nvPr/>
          </p:nvSpPr>
          <p:spPr>
            <a:xfrm>
              <a:off x="2882568" y="3088917"/>
              <a:ext cx="1074568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학습 데이터</a:t>
              </a:r>
              <a:endParaRPr lang="ko-KR" altLang="en-US" sz="600" b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A2CAB3-8E1F-4C87-9DEC-63D5ACF8FD8E}"/>
                </a:ext>
              </a:extLst>
            </p:cNvPr>
            <p:cNvSpPr txBox="1"/>
            <p:nvPr/>
          </p:nvSpPr>
          <p:spPr>
            <a:xfrm>
              <a:off x="2838293" y="4671014"/>
              <a:ext cx="1213147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테스트 데이터</a:t>
              </a:r>
              <a:endParaRPr lang="ko-KR" altLang="en-US" sz="6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76813-8F93-4D96-B281-CB03401AA668}"/>
                </a:ext>
              </a:extLst>
            </p:cNvPr>
            <p:cNvSpPr txBox="1"/>
            <p:nvPr/>
          </p:nvSpPr>
          <p:spPr>
            <a:xfrm>
              <a:off x="4562856" y="3099183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훈련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7442A0-692D-4854-9CB5-21AD4BB0A2D5}"/>
                </a:ext>
              </a:extLst>
            </p:cNvPr>
            <p:cNvSpPr txBox="1"/>
            <p:nvPr/>
          </p:nvSpPr>
          <p:spPr>
            <a:xfrm>
              <a:off x="7515184" y="3064689"/>
              <a:ext cx="1348839" cy="33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기계 학습 </a:t>
              </a:r>
              <a:r>
                <a:rPr lang="en-US" altLang="ko-KR" sz="600" b="0"/>
                <a:t>[</a:t>
              </a:r>
              <a:r>
                <a:rPr lang="ko-KR" altLang="en-US" sz="600" b="0"/>
                <a:t>예측</a:t>
              </a:r>
              <a:r>
                <a:rPr lang="en-US" altLang="ko-KR" sz="600" b="0"/>
                <a:t>]</a:t>
              </a:r>
              <a:endParaRPr lang="ko-KR" altLang="en-US" sz="600" b="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334E260-2BED-485B-AC20-75158FF07A45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>
              <a:off x="1710197" y="3660727"/>
              <a:ext cx="881429" cy="11433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D5588C0-82D7-4E4F-98D9-00C7A36F00EF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 bwMode="auto">
            <a:xfrm>
              <a:off x="1710197" y="3660727"/>
              <a:ext cx="881429" cy="654323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4D56957-5E24-494E-9182-E85A5C6D378D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 bwMode="auto">
            <a:xfrm flipV="1">
              <a:off x="4031786" y="3660727"/>
              <a:ext cx="544901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1239302-B03F-4942-900B-ADBA026AE5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2434" y="3660727"/>
              <a:ext cx="329643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D47491E-6579-482C-A5C9-B40A69164847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 bwMode="auto">
            <a:xfrm flipV="1">
              <a:off x="4031786" y="3660727"/>
              <a:ext cx="3505513" cy="654323"/>
            </a:xfrm>
            <a:prstGeom prst="bentConnector3">
              <a:avLst>
                <a:gd name="adj1" fmla="val 5483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60E4C0D5-2468-427F-9864-9D948F412B49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7290234" y="3660727"/>
              <a:ext cx="247065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B59906-4AF9-4BEB-BE82-FF74E12483E6}"/>
                </a:ext>
              </a:extLst>
            </p:cNvPr>
            <p:cNvSpPr txBox="1"/>
            <p:nvPr/>
          </p:nvSpPr>
          <p:spPr>
            <a:xfrm>
              <a:off x="6172077" y="3448043"/>
              <a:ext cx="1127084" cy="42536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Coefficient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9683A-2508-445F-A9FF-2FEBA7B91133}"/>
              </a:ext>
            </a:extLst>
          </p:cNvPr>
          <p:cNvSpPr/>
          <p:nvPr/>
        </p:nvSpPr>
        <p:spPr>
          <a:xfrm>
            <a:off x="395536" y="207194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import pandas as pd</a:t>
            </a:r>
          </a:p>
          <a:p>
            <a:endParaRPr lang="en-US" altLang="ko-KR"/>
          </a:p>
          <a:p>
            <a:r>
              <a:rPr lang="en-US" altLang="ko-KR"/>
              <a:t># K-Means </a:t>
            </a:r>
            <a:r>
              <a:rPr lang="ko-KR" altLang="en-US"/>
              <a:t>라이브러리</a:t>
            </a:r>
          </a:p>
          <a:p>
            <a:r>
              <a:rPr lang="en-US" altLang="ko-KR"/>
              <a:t>from sklearn.cluster import KMeans</a:t>
            </a:r>
          </a:p>
          <a:p>
            <a:endParaRPr lang="en-US" altLang="ko-KR"/>
          </a:p>
          <a:p>
            <a:r>
              <a:rPr lang="en-US" altLang="ko-KR"/>
              <a:t># </a:t>
            </a:r>
            <a:r>
              <a:rPr lang="ko-KR" altLang="en-US"/>
              <a:t>시각화 라이브러리</a:t>
            </a:r>
          </a:p>
          <a:p>
            <a:r>
              <a:rPr lang="en-US" altLang="ko-KR"/>
              <a:t>import matplotlib.pyplot as plt</a:t>
            </a:r>
          </a:p>
          <a:p>
            <a:endParaRPr lang="en-US" altLang="ko-KR"/>
          </a:p>
          <a:p>
            <a:r>
              <a:rPr lang="en-US" altLang="ko-KR"/>
              <a:t># Only needed if you want to display your plots inline if using Notebook</a:t>
            </a:r>
          </a:p>
          <a:p>
            <a:r>
              <a:rPr lang="en-US" altLang="ko-KR"/>
              <a:t># change inline to auto if you have Spyder installed</a:t>
            </a:r>
          </a:p>
          <a:p>
            <a:r>
              <a:rPr lang="en-US" altLang="ko-KR"/>
              <a:t>%matplotlib inline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94A591-5E56-4DA0-907B-0D4F09EDE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538160"/>
            <a:ext cx="4644008" cy="216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9F7F-38BD-4A1E-87B2-B0505825AF92}"/>
              </a:ext>
            </a:extLst>
          </p:cNvPr>
          <p:cNvSpPr/>
          <p:nvPr/>
        </p:nvSpPr>
        <p:spPr bwMode="auto">
          <a:xfrm>
            <a:off x="5443430" y="1429419"/>
            <a:ext cx="983913" cy="59539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9683A-2508-445F-A9FF-2FEBA7B91133}"/>
              </a:ext>
            </a:extLst>
          </p:cNvPr>
          <p:cNvSpPr/>
          <p:nvPr/>
        </p:nvSpPr>
        <p:spPr>
          <a:xfrm>
            <a:off x="456468" y="24863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#CSV </a:t>
            </a:r>
            <a:r>
              <a:rPr lang="ko-KR" altLang="en-US">
                <a:solidFill>
                  <a:srgbClr val="00B050"/>
                </a:solidFill>
              </a:rPr>
              <a:t>파일을 읽어 </a:t>
            </a:r>
            <a:r>
              <a:rPr lang="en-US" altLang="ko-KR">
                <a:solidFill>
                  <a:srgbClr val="00B050"/>
                </a:solidFill>
              </a:rPr>
              <a:t>DataFrame </a:t>
            </a:r>
            <a:r>
              <a:rPr lang="ko-KR" altLang="en-US">
                <a:solidFill>
                  <a:srgbClr val="00B050"/>
                </a:solidFill>
              </a:rPr>
              <a:t>변수에 저장하기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studentData = pd.read_csv("../dataset/student_middle.csv")</a:t>
            </a:r>
          </a:p>
          <a:p>
            <a:r>
              <a:rPr lang="en-US" altLang="ko-KR">
                <a:solidFill>
                  <a:schemeClr val="tx1"/>
                </a:solidFill>
              </a:rPr>
              <a:t>studentData.head()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0AB144-239A-45EA-BA30-FF9049C0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702" y="2715766"/>
            <a:ext cx="3182891" cy="209115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0519C8FF-AE3F-40B3-AEB0-72E2B00C125C}"/>
              </a:ext>
            </a:extLst>
          </p:cNvPr>
          <p:cNvGrpSpPr/>
          <p:nvPr/>
        </p:nvGrpSpPr>
        <p:grpSpPr>
          <a:xfrm>
            <a:off x="5580112" y="1405978"/>
            <a:ext cx="3109851" cy="436227"/>
            <a:chOff x="5580112" y="1405978"/>
            <a:chExt cx="3109851" cy="4362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91999C-0F57-4D1F-939E-133AB9617881}"/>
                </a:ext>
              </a:extLst>
            </p:cNvPr>
            <p:cNvSpPr txBox="1"/>
            <p:nvPr/>
          </p:nvSpPr>
          <p:spPr>
            <a:xfrm>
              <a:off x="5580112" y="1599678"/>
              <a:ext cx="723973" cy="23617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B2890C-78AE-4CAA-83AF-70DBF168F359}"/>
                </a:ext>
              </a:extLst>
            </p:cNvPr>
            <p:cNvSpPr txBox="1"/>
            <p:nvPr/>
          </p:nvSpPr>
          <p:spPr>
            <a:xfrm>
              <a:off x="6793486" y="1606026"/>
              <a:ext cx="799627" cy="23617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특성정보 분리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B2A610-BA9B-4A30-9C7D-B4E3EA064B47}"/>
                </a:ext>
              </a:extLst>
            </p:cNvPr>
            <p:cNvSpPr txBox="1"/>
            <p:nvPr/>
          </p:nvSpPr>
          <p:spPr>
            <a:xfrm>
              <a:off x="7895661" y="1599678"/>
              <a:ext cx="702787" cy="23617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F35EE8-5640-47FD-A3F7-133A6F308137}"/>
                </a:ext>
              </a:extLst>
            </p:cNvPr>
            <p:cNvSpPr txBox="1"/>
            <p:nvPr/>
          </p:nvSpPr>
          <p:spPr>
            <a:xfrm>
              <a:off x="7764710" y="1405978"/>
              <a:ext cx="9252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비지도학습</a:t>
              </a:r>
              <a:r>
                <a:rPr lang="en-US" altLang="ko-KR" sz="600" b="0"/>
                <a:t>(</a:t>
              </a:r>
              <a:r>
                <a:rPr lang="ko-KR" altLang="en-US" sz="600" b="0"/>
                <a:t>자율학습</a:t>
              </a:r>
              <a:r>
                <a:rPr lang="en-US" altLang="ko-KR" sz="600" b="0"/>
                <a:t>)</a:t>
              </a:r>
              <a:endParaRPr lang="ko-KR" altLang="en-US" sz="600" b="0" dirty="0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70708DD-BB6D-4207-9AA7-2BA81535542D}"/>
                </a:ext>
              </a:extLst>
            </p:cNvPr>
            <p:cNvCxnSpPr>
              <a:cxnSpLocks/>
              <a:stCxn id="34" idx="3"/>
              <a:endCxn id="35" idx="1"/>
            </p:cNvCxnSpPr>
            <p:nvPr/>
          </p:nvCxnSpPr>
          <p:spPr bwMode="auto">
            <a:xfrm>
              <a:off x="6304085" y="1717767"/>
              <a:ext cx="489400" cy="634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81A96E6-4E51-4B74-879B-501E354AEA4B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 bwMode="auto">
            <a:xfrm flipV="1">
              <a:off x="7593113" y="1717767"/>
              <a:ext cx="302548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140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886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411246"/>
            <a:ext cx="53285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기본정보 가지고 있기</a:t>
            </a:r>
          </a:p>
          <a:p>
            <a:r>
              <a:rPr lang="en-US" altLang="ko-KR">
                <a:solidFill>
                  <a:schemeClr val="tx1"/>
                </a:solidFill>
              </a:rPr>
              <a:t>name = studentData[["NAME"]]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특성정보 분리</a:t>
            </a:r>
          </a:p>
          <a:p>
            <a:r>
              <a:rPr lang="en-US" altLang="ko-KR">
                <a:solidFill>
                  <a:schemeClr val="tx1"/>
                </a:solidFill>
              </a:rPr>
              <a:t>features = studentData[["SW","DB","AND"]]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5F8E2F-1B44-4BCD-B5BD-E2D0B7238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408" y="3086632"/>
            <a:ext cx="3825427" cy="180173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E0C9A4-6745-4345-97CC-2D4D697382AA}"/>
              </a:ext>
            </a:extLst>
          </p:cNvPr>
          <p:cNvSpPr/>
          <p:nvPr/>
        </p:nvSpPr>
        <p:spPr bwMode="auto">
          <a:xfrm>
            <a:off x="6694508" y="1429419"/>
            <a:ext cx="983913" cy="59539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A7DF87-1F41-4A5B-A7B0-3BBE0ABDC09D}"/>
              </a:ext>
            </a:extLst>
          </p:cNvPr>
          <p:cNvGrpSpPr/>
          <p:nvPr/>
        </p:nvGrpSpPr>
        <p:grpSpPr>
          <a:xfrm>
            <a:off x="5580112" y="1405978"/>
            <a:ext cx="3109851" cy="436227"/>
            <a:chOff x="5580112" y="1405978"/>
            <a:chExt cx="3109851" cy="43622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4E162C-3CB4-4718-9264-4E962F223C6C}"/>
                </a:ext>
              </a:extLst>
            </p:cNvPr>
            <p:cNvSpPr txBox="1"/>
            <p:nvPr/>
          </p:nvSpPr>
          <p:spPr>
            <a:xfrm>
              <a:off x="5580112" y="1599678"/>
              <a:ext cx="723973" cy="23617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77932C-58AE-402E-B5EA-0780036C5BFD}"/>
                </a:ext>
              </a:extLst>
            </p:cNvPr>
            <p:cNvSpPr txBox="1"/>
            <p:nvPr/>
          </p:nvSpPr>
          <p:spPr>
            <a:xfrm>
              <a:off x="6793486" y="1606026"/>
              <a:ext cx="799627" cy="23617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특성정보 분리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77CAD3-8178-4DD6-8BDA-76868AFF04CD}"/>
                </a:ext>
              </a:extLst>
            </p:cNvPr>
            <p:cNvSpPr txBox="1"/>
            <p:nvPr/>
          </p:nvSpPr>
          <p:spPr>
            <a:xfrm>
              <a:off x="7895661" y="1599678"/>
              <a:ext cx="702787" cy="23617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1C149F-3C1F-4464-91CF-FE1C7FDC4ED0}"/>
                </a:ext>
              </a:extLst>
            </p:cNvPr>
            <p:cNvSpPr txBox="1"/>
            <p:nvPr/>
          </p:nvSpPr>
          <p:spPr>
            <a:xfrm>
              <a:off x="7764710" y="1405978"/>
              <a:ext cx="9252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비지도학습</a:t>
              </a:r>
              <a:r>
                <a:rPr lang="en-US" altLang="ko-KR" sz="600" b="0"/>
                <a:t>(</a:t>
              </a:r>
              <a:r>
                <a:rPr lang="ko-KR" altLang="en-US" sz="600" b="0"/>
                <a:t>자율학습</a:t>
              </a:r>
              <a:r>
                <a:rPr lang="en-US" altLang="ko-KR" sz="600" b="0"/>
                <a:t>)</a:t>
              </a:r>
              <a:endParaRPr lang="ko-KR" altLang="en-US" sz="600" b="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538A85E-F4F5-4EAF-B013-37BD2A909E22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 bwMode="auto">
            <a:xfrm>
              <a:off x="6304085" y="1717767"/>
              <a:ext cx="489400" cy="634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BEA2FE90-AA8D-46AF-BA53-1CBB16DD6EA5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 bwMode="auto">
            <a:xfrm flipV="1">
              <a:off x="7593113" y="1717767"/>
              <a:ext cx="302548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40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859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데이터와 친해지기 위한 기본 핵심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6CA6F5-B9CC-45EF-8EB2-EE87B77D67BA}"/>
              </a:ext>
            </a:extLst>
          </p:cNvPr>
          <p:cNvSpPr txBox="1"/>
          <p:nvPr/>
        </p:nvSpPr>
        <p:spPr>
          <a:xfrm>
            <a:off x="2855823" y="1419622"/>
            <a:ext cx="343235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원하는 데이터를 어떻게 조회하지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526" y="2340664"/>
            <a:ext cx="1739578" cy="2067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F50BF-0D75-44FD-9191-794D29477CA9}"/>
              </a:ext>
            </a:extLst>
          </p:cNvPr>
          <p:cNvSpPr txBox="1"/>
          <p:nvPr/>
        </p:nvSpPr>
        <p:spPr>
          <a:xfrm>
            <a:off x="1187624" y="2325795"/>
            <a:ext cx="206364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비정상 데이터를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정제하지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5D0D-4718-43E1-BC08-8CEFB7B9D418}"/>
              </a:ext>
            </a:extLst>
          </p:cNvPr>
          <p:cNvSpPr txBox="1"/>
          <p:nvPr/>
        </p:nvSpPr>
        <p:spPr>
          <a:xfrm>
            <a:off x="607297" y="3571151"/>
            <a:ext cx="26439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보기좋게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정렬하는방법은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65A66-D8D4-4B57-8CDF-47E0211CF8DF}"/>
              </a:ext>
            </a:extLst>
          </p:cNvPr>
          <p:cNvSpPr txBox="1"/>
          <p:nvPr/>
        </p:nvSpPr>
        <p:spPr>
          <a:xfrm>
            <a:off x="5891376" y="2325795"/>
            <a:ext cx="234487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인사이트를 얻기 위하여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집계해서 보는방법은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61149-9318-4C3C-8D51-B8A6DDDE9690}"/>
              </a:ext>
            </a:extLst>
          </p:cNvPr>
          <p:cNvSpPr txBox="1"/>
          <p:nvPr/>
        </p:nvSpPr>
        <p:spPr>
          <a:xfrm>
            <a:off x="5891376" y="3571151"/>
            <a:ext cx="268333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연관된 키가 있는 데이터를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합치는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E41E5-D316-435E-AFC3-0259CB0B7130}"/>
              </a:ext>
            </a:extLst>
          </p:cNvPr>
          <p:cNvSpPr txBox="1"/>
          <p:nvPr/>
        </p:nvSpPr>
        <p:spPr>
          <a:xfrm>
            <a:off x="2667760" y="1832457"/>
            <a:ext cx="3808478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selloutData[ 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selloutData.week.astype(int) &lt;= 52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24833-F638-4396-BD90-BDC23C261F0B}"/>
              </a:ext>
            </a:extLst>
          </p:cNvPr>
          <p:cNvSpPr txBox="1"/>
          <p:nvPr/>
        </p:nvSpPr>
        <p:spPr>
          <a:xfrm>
            <a:off x="5891375" y="2988576"/>
            <a:ext cx="3252625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groupKey = [“REGIONID”]</a:t>
            </a:r>
          </a:p>
          <a:p>
            <a:r>
              <a:rPr lang="en-US" altLang="ko-KR">
                <a:solidFill>
                  <a:schemeClr val="bg1"/>
                </a:solidFill>
              </a:rPr>
              <a:t>selloutData.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groupby</a:t>
            </a:r>
            <a:r>
              <a:rPr lang="en-US" altLang="ko-KR">
                <a:solidFill>
                  <a:schemeClr val="bg1"/>
                </a:solidFill>
              </a:rPr>
              <a:t>(groupKey)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2117C-ADD8-4DB7-93F3-158CBDB65C5A}"/>
              </a:ext>
            </a:extLst>
          </p:cNvPr>
          <p:cNvSpPr txBox="1"/>
          <p:nvPr/>
        </p:nvSpPr>
        <p:spPr>
          <a:xfrm>
            <a:off x="5891376" y="4284720"/>
            <a:ext cx="3265824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pd.merge</a:t>
            </a:r>
            <a:r>
              <a:rPr lang="en-US" altLang="ko-KR">
                <a:solidFill>
                  <a:schemeClr val="bg1"/>
                </a:solidFill>
              </a:rPr>
              <a:t>(selloutData, master,</a:t>
            </a:r>
          </a:p>
          <a:p>
            <a:r>
              <a:rPr lang="en-US" altLang="ko-KR">
                <a:solidFill>
                  <a:schemeClr val="bg1"/>
                </a:solidFill>
              </a:rPr>
              <a:t>on = “REGIONID” how = left)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98856-4215-4DA8-BD8C-8C2D89721560}"/>
              </a:ext>
            </a:extLst>
          </p:cNvPr>
          <p:cNvSpPr txBox="1"/>
          <p:nvPr/>
        </p:nvSpPr>
        <p:spPr>
          <a:xfrm>
            <a:off x="-9242" y="2993560"/>
            <a:ext cx="3261866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selloutData[“new_column”] = </a:t>
            </a:r>
          </a:p>
          <a:p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np.where</a:t>
            </a:r>
            <a:r>
              <a:rPr lang="en-US" altLang="ko-KR">
                <a:solidFill>
                  <a:schemeClr val="bg1"/>
                </a:solidFill>
              </a:rPr>
              <a:t>(selloutData.QTY &lt; 0 , 0, 1)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653C8-AEA5-47EB-9A70-333E798F9C16}"/>
              </a:ext>
            </a:extLst>
          </p:cNvPr>
          <p:cNvSpPr txBox="1"/>
          <p:nvPr/>
        </p:nvSpPr>
        <p:spPr>
          <a:xfrm>
            <a:off x="0" y="4284720"/>
            <a:ext cx="3251270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sortKey = [“YEARWEEK”]</a:t>
            </a:r>
          </a:p>
          <a:p>
            <a:r>
              <a:rPr lang="en-US" altLang="ko-KR">
                <a:solidFill>
                  <a:schemeClr val="bg1"/>
                </a:solidFill>
              </a:rPr>
              <a:t>selloutData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sort_values</a:t>
            </a:r>
            <a:r>
              <a:rPr lang="en-US" altLang="ko-KR">
                <a:solidFill>
                  <a:schemeClr val="bg1"/>
                </a:solidFill>
              </a:rPr>
              <a:t>(sortKey)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16FC91-4CCF-49AD-9F67-426CEFEDB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9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모델선언 및 자율학습 예측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2067694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모델선언 및 </a:t>
            </a:r>
            <a:r>
              <a:rPr lang="en-US" altLang="ko-KR">
                <a:solidFill>
                  <a:srgbClr val="00B050"/>
                </a:solidFill>
              </a:rPr>
              <a:t>feature </a:t>
            </a:r>
            <a:r>
              <a:rPr lang="ko-KR" altLang="en-US">
                <a:solidFill>
                  <a:srgbClr val="00B050"/>
                </a:solidFill>
              </a:rPr>
              <a:t>만 활용하여 자율학습 예측</a:t>
            </a:r>
          </a:p>
          <a:p>
            <a:r>
              <a:rPr lang="en-US" altLang="ko-KR">
                <a:solidFill>
                  <a:srgbClr val="00B050"/>
                </a:solidFill>
              </a:rPr>
              <a:t>model = KMeans(n_clusters=2, algorithm="auto")</a:t>
            </a:r>
          </a:p>
          <a:p>
            <a:r>
              <a:rPr lang="en-US" altLang="ko-KR">
                <a:solidFill>
                  <a:srgbClr val="00B050"/>
                </a:solidFill>
              </a:rPr>
              <a:t>model.fit(features)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287A35-F245-446E-A20C-DAB476C3A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180" y="2951158"/>
            <a:ext cx="4961756" cy="163801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CFE959-0461-4EDD-8096-D2B619A304BE}"/>
              </a:ext>
            </a:extLst>
          </p:cNvPr>
          <p:cNvSpPr/>
          <p:nvPr/>
        </p:nvSpPr>
        <p:spPr bwMode="auto">
          <a:xfrm>
            <a:off x="7744387" y="1429419"/>
            <a:ext cx="983913" cy="59539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FDCB1B8-3B12-42C0-916F-227945A3632D}"/>
              </a:ext>
            </a:extLst>
          </p:cNvPr>
          <p:cNvGrpSpPr/>
          <p:nvPr/>
        </p:nvGrpSpPr>
        <p:grpSpPr>
          <a:xfrm>
            <a:off x="5580112" y="1405978"/>
            <a:ext cx="3109851" cy="436227"/>
            <a:chOff x="5580112" y="1405978"/>
            <a:chExt cx="3109851" cy="43622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8E7318-9F76-41BB-A078-C2D673D8F414}"/>
                </a:ext>
              </a:extLst>
            </p:cNvPr>
            <p:cNvSpPr txBox="1"/>
            <p:nvPr/>
          </p:nvSpPr>
          <p:spPr>
            <a:xfrm>
              <a:off x="5580112" y="1599678"/>
              <a:ext cx="723973" cy="23617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1993CE-DFA9-4370-A718-B9E20DF8E6B0}"/>
                </a:ext>
              </a:extLst>
            </p:cNvPr>
            <p:cNvSpPr txBox="1"/>
            <p:nvPr/>
          </p:nvSpPr>
          <p:spPr>
            <a:xfrm>
              <a:off x="6793486" y="1606026"/>
              <a:ext cx="799627" cy="23617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특성정보 분리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637057-0815-4A4D-8DA7-61D27E176524}"/>
                </a:ext>
              </a:extLst>
            </p:cNvPr>
            <p:cNvSpPr txBox="1"/>
            <p:nvPr/>
          </p:nvSpPr>
          <p:spPr>
            <a:xfrm>
              <a:off x="7895661" y="1599678"/>
              <a:ext cx="702787" cy="23617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CE87F3-923E-4317-A4EB-DBD00E923CD2}"/>
                </a:ext>
              </a:extLst>
            </p:cNvPr>
            <p:cNvSpPr txBox="1"/>
            <p:nvPr/>
          </p:nvSpPr>
          <p:spPr>
            <a:xfrm>
              <a:off x="7764710" y="1405978"/>
              <a:ext cx="9252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비지도학습</a:t>
              </a:r>
              <a:r>
                <a:rPr lang="en-US" altLang="ko-KR" sz="600" b="0"/>
                <a:t>(</a:t>
              </a:r>
              <a:r>
                <a:rPr lang="ko-KR" altLang="en-US" sz="600" b="0"/>
                <a:t>자율학습</a:t>
              </a:r>
              <a:r>
                <a:rPr lang="en-US" altLang="ko-KR" sz="600" b="0"/>
                <a:t>)</a:t>
              </a:r>
              <a:endParaRPr lang="ko-KR" altLang="en-US" sz="600" b="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57197DD-B1A6-4FA4-AD01-0D8CD7280B30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 bwMode="auto">
            <a:xfrm>
              <a:off x="6304085" y="1717767"/>
              <a:ext cx="489400" cy="634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B9CBB976-C7F3-40E3-9A0E-2482418B45F6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 bwMode="auto">
            <a:xfrm flipV="1">
              <a:off x="7593113" y="1717767"/>
              <a:ext cx="302548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8800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886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941174"/>
            <a:ext cx="5328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predict = pd.DataFrame(model.predict(features))</a:t>
            </a:r>
          </a:p>
          <a:p>
            <a:r>
              <a:rPr lang="en-US" altLang="ko-KR">
                <a:solidFill>
                  <a:srgbClr val="00B050"/>
                </a:solidFill>
              </a:rPr>
              <a:t>predict.columns=["PREDICT"]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### name, feature, predict </a:t>
            </a:r>
            <a:r>
              <a:rPr lang="ko-KR" altLang="en-US">
                <a:solidFill>
                  <a:schemeClr val="tx1"/>
                </a:solidFill>
              </a:rPr>
              <a:t>붙이기</a:t>
            </a:r>
          </a:p>
          <a:p>
            <a:r>
              <a:rPr lang="en-US" altLang="ko-KR">
                <a:solidFill>
                  <a:schemeClr val="tx1"/>
                </a:solidFill>
              </a:rPr>
              <a:t>result = pd.concat([name, features, predict], axis = 1)</a:t>
            </a:r>
          </a:p>
          <a:p>
            <a:r>
              <a:rPr lang="en-US" altLang="ko-KR">
                <a:solidFill>
                  <a:schemeClr val="tx1"/>
                </a:solidFill>
              </a:rPr>
              <a:t>result.head(2)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008604-94A2-4435-8107-6C60AB9BA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502245"/>
            <a:ext cx="3571875" cy="234315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09355DB-FAB6-488A-A4DA-7F1FA5A697EB}"/>
              </a:ext>
            </a:extLst>
          </p:cNvPr>
          <p:cNvSpPr/>
          <p:nvPr/>
        </p:nvSpPr>
        <p:spPr bwMode="auto">
          <a:xfrm>
            <a:off x="7744387" y="1429419"/>
            <a:ext cx="983913" cy="59539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E90FEF9-8551-4CC9-9E42-D7DE973250FE}"/>
              </a:ext>
            </a:extLst>
          </p:cNvPr>
          <p:cNvGrpSpPr/>
          <p:nvPr/>
        </p:nvGrpSpPr>
        <p:grpSpPr>
          <a:xfrm>
            <a:off x="5580112" y="1405978"/>
            <a:ext cx="3109851" cy="436227"/>
            <a:chOff x="5580112" y="1405978"/>
            <a:chExt cx="3109851" cy="43622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1497C7-BEBE-41E2-BB28-62C6AEE3C2C5}"/>
                </a:ext>
              </a:extLst>
            </p:cNvPr>
            <p:cNvSpPr txBox="1"/>
            <p:nvPr/>
          </p:nvSpPr>
          <p:spPr>
            <a:xfrm>
              <a:off x="5580112" y="1599678"/>
              <a:ext cx="723973" cy="23617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897C33-274F-446F-8835-ADACBA823436}"/>
                </a:ext>
              </a:extLst>
            </p:cNvPr>
            <p:cNvSpPr txBox="1"/>
            <p:nvPr/>
          </p:nvSpPr>
          <p:spPr>
            <a:xfrm>
              <a:off x="6793486" y="1606026"/>
              <a:ext cx="799627" cy="23617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특성정보 분리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6094E1-5544-4647-82A1-608819FDFF29}"/>
                </a:ext>
              </a:extLst>
            </p:cNvPr>
            <p:cNvSpPr txBox="1"/>
            <p:nvPr/>
          </p:nvSpPr>
          <p:spPr>
            <a:xfrm>
              <a:off x="7895661" y="1599678"/>
              <a:ext cx="702787" cy="23617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FBED15A-CBF4-4854-88D3-3AC69D7781DA}"/>
                </a:ext>
              </a:extLst>
            </p:cNvPr>
            <p:cNvSpPr txBox="1"/>
            <p:nvPr/>
          </p:nvSpPr>
          <p:spPr>
            <a:xfrm>
              <a:off x="7764710" y="1405978"/>
              <a:ext cx="9252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비지도학습</a:t>
              </a:r>
              <a:r>
                <a:rPr lang="en-US" altLang="ko-KR" sz="600" b="0"/>
                <a:t>(</a:t>
              </a:r>
              <a:r>
                <a:rPr lang="ko-KR" altLang="en-US" sz="600" b="0"/>
                <a:t>자율학습</a:t>
              </a:r>
              <a:r>
                <a:rPr lang="en-US" altLang="ko-KR" sz="600" b="0"/>
                <a:t>)</a:t>
              </a:r>
              <a:endParaRPr lang="ko-KR" altLang="en-US" sz="600" b="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5904386-3F4E-4C82-90DC-EA81FB633865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 bwMode="auto">
            <a:xfrm>
              <a:off x="6304085" y="1717767"/>
              <a:ext cx="489400" cy="634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235ADAC7-C5B2-436A-AA7D-DB96318E8BE2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 bwMode="auto">
            <a:xfrm flipV="1">
              <a:off x="7593113" y="1717767"/>
              <a:ext cx="302548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68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1330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3A97AC-6ACC-49F4-9671-29B596CBF913}"/>
              </a:ext>
            </a:extLst>
          </p:cNvPr>
          <p:cNvSpPr/>
          <p:nvPr/>
        </p:nvSpPr>
        <p:spPr>
          <a:xfrm>
            <a:off x="395536" y="1941174"/>
            <a:ext cx="532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시각화 하기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plt.scatter(result['DB'],result["AND"], c=result["PREDICT"], alpha=0.7)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ABD0E0-E6F7-4ACD-94FA-A9BDE79CC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055" y="2439887"/>
            <a:ext cx="3568404" cy="245168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0B1A2D-8E20-4CBC-BB27-D58B952B7C64}"/>
              </a:ext>
            </a:extLst>
          </p:cNvPr>
          <p:cNvSpPr/>
          <p:nvPr/>
        </p:nvSpPr>
        <p:spPr bwMode="auto">
          <a:xfrm>
            <a:off x="7744387" y="1429419"/>
            <a:ext cx="983913" cy="59539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D5C8382-49A9-4FE0-8255-98224F2E06B9}"/>
              </a:ext>
            </a:extLst>
          </p:cNvPr>
          <p:cNvGrpSpPr/>
          <p:nvPr/>
        </p:nvGrpSpPr>
        <p:grpSpPr>
          <a:xfrm>
            <a:off x="5580112" y="1405978"/>
            <a:ext cx="3109851" cy="436227"/>
            <a:chOff x="5580112" y="1405978"/>
            <a:chExt cx="3109851" cy="43622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DF3765-EBCC-4289-AD1F-BCE261CEE0EC}"/>
                </a:ext>
              </a:extLst>
            </p:cNvPr>
            <p:cNvSpPr txBox="1"/>
            <p:nvPr/>
          </p:nvSpPr>
          <p:spPr>
            <a:xfrm>
              <a:off x="5580112" y="1599678"/>
              <a:ext cx="723973" cy="23617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전체 데이터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206F9-1163-4F73-BA1F-7539F82962A2}"/>
                </a:ext>
              </a:extLst>
            </p:cNvPr>
            <p:cNvSpPr txBox="1"/>
            <p:nvPr/>
          </p:nvSpPr>
          <p:spPr>
            <a:xfrm>
              <a:off x="6793486" y="1606026"/>
              <a:ext cx="799627" cy="23617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특성정보 분리</a:t>
              </a:r>
              <a:endParaRPr lang="en-US" altLang="ko-KR" sz="700" b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28A92B-9360-4C1D-BCE5-0032B890F8B4}"/>
                </a:ext>
              </a:extLst>
            </p:cNvPr>
            <p:cNvSpPr txBox="1"/>
            <p:nvPr/>
          </p:nvSpPr>
          <p:spPr>
            <a:xfrm>
              <a:off x="7895661" y="1599678"/>
              <a:ext cx="702787" cy="23617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700" b="0">
                  <a:solidFill>
                    <a:schemeClr val="bg1"/>
                  </a:solidFill>
                  <a:cs typeface="Times New Roman" panose="02020603050405020304" pitchFamily="18" charset="0"/>
                </a:rPr>
                <a:t>ML-Predict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C41F97-A386-4B69-8126-ED45ED2073C2}"/>
                </a:ext>
              </a:extLst>
            </p:cNvPr>
            <p:cNvSpPr txBox="1"/>
            <p:nvPr/>
          </p:nvSpPr>
          <p:spPr>
            <a:xfrm>
              <a:off x="7764710" y="1405978"/>
              <a:ext cx="9252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0"/>
                <a:t>비지도학습</a:t>
              </a:r>
              <a:r>
                <a:rPr lang="en-US" altLang="ko-KR" sz="600" b="0"/>
                <a:t>(</a:t>
              </a:r>
              <a:r>
                <a:rPr lang="ko-KR" altLang="en-US" sz="600" b="0"/>
                <a:t>자율학습</a:t>
              </a:r>
              <a:r>
                <a:rPr lang="en-US" altLang="ko-KR" sz="600" b="0"/>
                <a:t>)</a:t>
              </a:r>
              <a:endParaRPr lang="ko-KR" altLang="en-US" sz="600" b="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A0B8689-B79D-4C0E-BA06-3510FD31A03E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 bwMode="auto">
            <a:xfrm>
              <a:off x="6304085" y="1717767"/>
              <a:ext cx="489400" cy="6348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B7E58474-5C65-4F93-B70D-E68F13C003E0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 bwMode="auto">
            <a:xfrm flipV="1">
              <a:off x="7593113" y="1717767"/>
              <a:ext cx="302548" cy="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038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5757960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분석은 통계적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머신러닝 방법이 있다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9104435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지도학습에는 과거로 돌아가 사용하는 모델의 검증 방식까지 알아야한다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5871277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머신러닝을 적용하기 위한 순서를 알아야한다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7455308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머신러닝 기법의 수학적 의미보다 각 특성을 정리해야 한다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40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2C3DC98-BED3-4CB9-A7BE-729A9519A318}"/>
              </a:ext>
            </a:extLst>
          </p:cNvPr>
          <p:cNvGrpSpPr/>
          <p:nvPr/>
        </p:nvGrpSpPr>
        <p:grpSpPr>
          <a:xfrm>
            <a:off x="323528" y="843558"/>
            <a:ext cx="8249356" cy="3786405"/>
            <a:chOff x="424120" y="835684"/>
            <a:chExt cx="11785253" cy="54093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0453CAF-9E4B-4F86-BDA2-69073817D9F8}"/>
                </a:ext>
              </a:extLst>
            </p:cNvPr>
            <p:cNvGrpSpPr/>
            <p:nvPr/>
          </p:nvGrpSpPr>
          <p:grpSpPr>
            <a:xfrm>
              <a:off x="844107" y="1735363"/>
              <a:ext cx="10058400" cy="1878813"/>
              <a:chOff x="844107" y="1735363"/>
              <a:chExt cx="10058400" cy="187881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A9ACCB2-EC1D-48C1-8082-8421D81CF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107" y="1735363"/>
                <a:ext cx="10058400" cy="1878813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2AED9A8-B6A5-456B-B010-81BF1DD64CF6}"/>
                  </a:ext>
                </a:extLst>
              </p:cNvPr>
              <p:cNvSpPr/>
              <p:nvPr/>
            </p:nvSpPr>
            <p:spPr>
              <a:xfrm>
                <a:off x="1105433" y="2615904"/>
                <a:ext cx="389992" cy="270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9617EA3-CD72-49DD-BC06-216FB296A96D}"/>
                </a:ext>
              </a:extLst>
            </p:cNvPr>
            <p:cNvSpPr/>
            <p:nvPr/>
          </p:nvSpPr>
          <p:spPr>
            <a:xfrm>
              <a:off x="572091" y="1463158"/>
              <a:ext cx="10685721" cy="2381693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" name="텍스트 개체 틀 2">
              <a:extLst>
                <a:ext uri="{FF2B5EF4-FFF2-40B4-BE49-F238E27FC236}">
                  <a16:creationId xmlns:a16="http://schemas.microsoft.com/office/drawing/2014/main" id="{281D15D1-9FDB-4B9E-85A2-D48B2BC12493}"/>
                </a:ext>
              </a:extLst>
            </p:cNvPr>
            <p:cNvSpPr txBox="1">
              <a:spLocks/>
            </p:cNvSpPr>
            <p:nvPr/>
          </p:nvSpPr>
          <p:spPr>
            <a:xfrm>
              <a:off x="424120" y="835684"/>
              <a:ext cx="11378019" cy="447675"/>
            </a:xfrm>
            <a:prstGeom prst="rect">
              <a:avLst/>
            </a:prstGeom>
          </p:spPr>
          <p:txBody>
            <a:bodyPr/>
            <a:lstStyle>
              <a:lvl1pPr marL="259751" indent="-259751" algn="l" rtl="0" eaLnBrk="0" fontAlgn="base" latinLnBrk="1" hangingPunct="0">
                <a:lnSpc>
                  <a:spcPct val="15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333333"/>
                </a:buClr>
                <a:buFont typeface="Wingdings" pitchFamily="2" charset="2"/>
                <a:buChar char="q"/>
                <a:tabLst>
                  <a:tab pos="227282" algn="l"/>
                  <a:tab pos="340923" algn="l"/>
                </a:tabLst>
                <a:defRPr kumimoji="1" sz="1400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  <a:cs typeface="돋움"/>
                </a:defRPr>
              </a:lvl1pPr>
              <a:lvl2pPr marL="430212" indent="-227282" algn="l" rtl="0" eaLnBrk="0" fontAlgn="base" latinLnBrk="1" hangingPunct="0">
                <a:lnSpc>
                  <a:spcPct val="15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333333"/>
                </a:buClr>
                <a:buChar char="–"/>
                <a:tabLst>
                  <a:tab pos="227282" algn="l"/>
                  <a:tab pos="340923" algn="l"/>
                </a:tabLst>
                <a:defRPr kumimoji="1" sz="1400" b="1">
                  <a:solidFill>
                    <a:srgbClr val="000000"/>
                  </a:solidFill>
                  <a:latin typeface="Arial" pitchFamily="-108" charset="0"/>
                  <a:ea typeface="돋움" pitchFamily="50" charset="-127"/>
                  <a:cs typeface="돋움" pitchFamily="50" charset="-127"/>
                </a:defRPr>
              </a:lvl2pPr>
              <a:lvl3pPr marL="625025" indent="-211047" algn="l" rtl="0" eaLnBrk="0" fontAlgn="base" latinLnBrk="1" hangingPunct="0">
                <a:lnSpc>
                  <a:spcPct val="150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333333"/>
                </a:buClr>
                <a:buChar char="•"/>
                <a:tabLst>
                  <a:tab pos="227282" algn="l"/>
                  <a:tab pos="340923" algn="l"/>
                </a:tabLst>
                <a:defRPr kumimoji="1" sz="1200" b="1">
                  <a:solidFill>
                    <a:srgbClr val="000000"/>
                  </a:solidFill>
                  <a:latin typeface="Arial" pitchFamily="-108" charset="0"/>
                  <a:ea typeface="돋움" pitchFamily="50" charset="-127"/>
                  <a:cs typeface="돋움" pitchFamily="50" charset="-127"/>
                </a:defRPr>
              </a:lvl3pPr>
              <a:lvl4pPr marL="771134" indent="-129875" algn="l" rtl="0" eaLnBrk="0" fontAlgn="base" latinLnBrk="1" hangingPunct="0">
                <a:spcBef>
                  <a:spcPct val="25000"/>
                </a:spcBef>
                <a:spcAft>
                  <a:spcPct val="0"/>
                </a:spcAft>
                <a:buClr>
                  <a:srgbClr val="333333"/>
                </a:buClr>
                <a:buFont typeface="Wingdings" pitchFamily="2" charset="2"/>
                <a:buChar char="–"/>
                <a:tabLst>
                  <a:tab pos="227282" algn="l"/>
                  <a:tab pos="340923" algn="l"/>
                </a:tabLst>
                <a:defRPr kumimoji="1" sz="12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  <a:cs typeface="굴림" pitchFamily="-108" charset="-127"/>
                </a:defRPr>
              </a:lvl4pPr>
              <a:lvl5pPr marL="2376989" indent="-389626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tabLst>
                  <a:tab pos="227282" algn="l"/>
                  <a:tab pos="340923" algn="l"/>
                </a:tabLst>
                <a:defRPr kumimoji="1" sz="2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-108" charset="-127"/>
                </a:defRPr>
              </a:lvl5pPr>
              <a:lvl6pPr marL="2766614" indent="-389626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-108" charset="2"/>
                <a:buChar char="è"/>
                <a:tabLst>
                  <a:tab pos="227282" algn="l"/>
                  <a:tab pos="340923" algn="l"/>
                </a:tabLst>
                <a:defRPr kumimoji="1" sz="2000">
                  <a:solidFill>
                    <a:schemeClr val="tx1"/>
                  </a:solidFill>
                  <a:latin typeface="굴림" pitchFamily="-108" charset="-127"/>
                  <a:ea typeface="굴림" pitchFamily="-108" charset="-127"/>
                  <a:cs typeface="굴림" pitchFamily="-108" charset="-127"/>
                </a:defRPr>
              </a:lvl6pPr>
              <a:lvl7pPr marL="3156240" indent="-389626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-108" charset="2"/>
                <a:buChar char="è"/>
                <a:tabLst>
                  <a:tab pos="227282" algn="l"/>
                  <a:tab pos="340923" algn="l"/>
                </a:tabLst>
                <a:defRPr kumimoji="1" sz="2000">
                  <a:solidFill>
                    <a:schemeClr val="tx1"/>
                  </a:solidFill>
                  <a:latin typeface="굴림" pitchFamily="-108" charset="-127"/>
                  <a:ea typeface="굴림" pitchFamily="-108" charset="-127"/>
                  <a:cs typeface="굴림" pitchFamily="-108" charset="-127"/>
                </a:defRPr>
              </a:lvl7pPr>
              <a:lvl8pPr marL="3545866" indent="-389626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-108" charset="2"/>
                <a:buChar char="è"/>
                <a:tabLst>
                  <a:tab pos="227282" algn="l"/>
                  <a:tab pos="340923" algn="l"/>
                </a:tabLst>
                <a:defRPr kumimoji="1" sz="2000">
                  <a:solidFill>
                    <a:schemeClr val="tx1"/>
                  </a:solidFill>
                  <a:latin typeface="굴림" pitchFamily="-108" charset="-127"/>
                  <a:ea typeface="굴림" pitchFamily="-108" charset="-127"/>
                  <a:cs typeface="굴림" pitchFamily="-108" charset="-127"/>
                </a:defRPr>
              </a:lvl8pPr>
              <a:lvl9pPr marL="3935492" indent="-389626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-108" charset="2"/>
                <a:buChar char="è"/>
                <a:tabLst>
                  <a:tab pos="227282" algn="l"/>
                  <a:tab pos="340923" algn="l"/>
                </a:tabLst>
                <a:defRPr kumimoji="1" sz="2000">
                  <a:solidFill>
                    <a:schemeClr val="tx1"/>
                  </a:solidFill>
                  <a:latin typeface="굴림" pitchFamily="-108" charset="-127"/>
                  <a:ea typeface="굴림" pitchFamily="-108" charset="-127"/>
                  <a:cs typeface="굴림" pitchFamily="-108" charset="-127"/>
                </a:defRPr>
              </a:lvl9pPr>
            </a:lstStyle>
            <a:p>
              <a:r>
                <a:rPr lang="ko-KR" altLang="en-US" sz="1200" b="1" kern="0">
                  <a:solidFill>
                    <a:srgbClr val="0070C0"/>
                  </a:solidFill>
                </a:rPr>
                <a:t>머신러닝 모델 적용시 학습 데이터 수</a:t>
              </a:r>
              <a:r>
                <a:rPr lang="en-US" altLang="ko-KR" sz="1200" b="1" kern="0">
                  <a:solidFill>
                    <a:srgbClr val="0070C0"/>
                  </a:solidFill>
                </a:rPr>
                <a:t>, Feature</a:t>
              </a:r>
              <a:r>
                <a:rPr lang="ko-KR" altLang="en-US" sz="1200" b="1" kern="0">
                  <a:solidFill>
                    <a:srgbClr val="0070C0"/>
                  </a:solidFill>
                </a:rPr>
                <a:t>별 상관관계 등을 확인하여 데이터 그룹별로 선택적 적용</a:t>
              </a:r>
              <a:endParaRPr lang="ko-KR" altLang="en-US" sz="1200" b="1" kern="0" dirty="0">
                <a:solidFill>
                  <a:srgbClr val="0070C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ADA024-41A3-4030-ABA5-11BF90264523}"/>
                </a:ext>
              </a:extLst>
            </p:cNvPr>
            <p:cNvSpPr/>
            <p:nvPr/>
          </p:nvSpPr>
          <p:spPr>
            <a:xfrm>
              <a:off x="2210333" y="1748063"/>
              <a:ext cx="214160" cy="2169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C33F2A6-43D5-4798-BB29-2E7B3A09B857}"/>
                </a:ext>
              </a:extLst>
            </p:cNvPr>
            <p:cNvSpPr/>
            <p:nvPr/>
          </p:nvSpPr>
          <p:spPr>
            <a:xfrm>
              <a:off x="4156091" y="1748063"/>
              <a:ext cx="214160" cy="2169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2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F40C339-9203-45DF-BEB3-E86CC76636E9}"/>
                </a:ext>
              </a:extLst>
            </p:cNvPr>
            <p:cNvSpPr/>
            <p:nvPr/>
          </p:nvSpPr>
          <p:spPr>
            <a:xfrm>
              <a:off x="6176275" y="1748063"/>
              <a:ext cx="214160" cy="2169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3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B26482B-ECAF-483A-872F-FB0B951DA9AB}"/>
                </a:ext>
              </a:extLst>
            </p:cNvPr>
            <p:cNvSpPr/>
            <p:nvPr/>
          </p:nvSpPr>
          <p:spPr>
            <a:xfrm>
              <a:off x="7949914" y="1748063"/>
              <a:ext cx="214160" cy="2169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4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31BA901-E5DE-47D3-83B4-6D377F226066}"/>
                </a:ext>
              </a:extLst>
            </p:cNvPr>
            <p:cNvSpPr/>
            <p:nvPr/>
          </p:nvSpPr>
          <p:spPr>
            <a:xfrm>
              <a:off x="1214422" y="4104207"/>
              <a:ext cx="214160" cy="2169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1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F7C131D-A3AF-4184-B6BD-5AC2AE4007C8}"/>
                </a:ext>
              </a:extLst>
            </p:cNvPr>
            <p:cNvSpPr/>
            <p:nvPr/>
          </p:nvSpPr>
          <p:spPr>
            <a:xfrm>
              <a:off x="1390482" y="4085157"/>
              <a:ext cx="3085214" cy="3517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dirty="0">
                  <a:solidFill>
                    <a:srgbClr val="0070C0"/>
                  </a:solidFill>
                  <a:latin typeface="맑은 고딕" panose="020B0503020000020004" pitchFamily="50" charset="-127"/>
                </a:rPr>
                <a:t>그룹별 일괄로 </a:t>
              </a:r>
              <a:r>
                <a:rPr lang="ko-KR" altLang="en-US" sz="1000" b="1" dirty="0" err="1">
                  <a:solidFill>
                    <a:srgbClr val="0070C0"/>
                  </a:solidFill>
                  <a:latin typeface="맑은 고딕" panose="020B0503020000020004" pitchFamily="50" charset="-127"/>
                </a:rPr>
                <a:t>머신러닝</a:t>
              </a:r>
              <a:r>
                <a:rPr lang="ko-KR" altLang="en-US" sz="1000" b="1" dirty="0">
                  <a:solidFill>
                    <a:srgbClr val="0070C0"/>
                  </a:solidFill>
                  <a:latin typeface="맑은 고딕" panose="020B0503020000020004" pitchFamily="50" charset="-127"/>
                </a:rPr>
                <a:t> 코드 적용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ED210B-0EF2-41B6-ABF3-5C3F2649B16B}"/>
                </a:ext>
              </a:extLst>
            </p:cNvPr>
            <p:cNvSpPr/>
            <p:nvPr/>
          </p:nvSpPr>
          <p:spPr>
            <a:xfrm>
              <a:off x="1390482" y="4317412"/>
              <a:ext cx="4376826" cy="11611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- Pandas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의 </a:t>
              </a:r>
              <a:r>
                <a:rPr lang="en-US" altLang="ko-KR" sz="100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groupby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및</a:t>
              </a:r>
              <a:r>
                <a:rPr lang="en-US" altLang="ko-KR" sz="1000" dirty="0"/>
                <a:t> apply </a:t>
              </a:r>
              <a:r>
                <a:rPr lang="ko-KR" altLang="en-US" sz="1000" dirty="0"/>
                <a:t>함수를 활용하여</a:t>
              </a:r>
              <a:br>
                <a:rPr lang="en-US" altLang="ko-KR" sz="1000" dirty="0"/>
              </a:br>
              <a:r>
                <a:rPr lang="en-US" altLang="ko-KR" sz="1000" dirty="0"/>
                <a:t>  </a:t>
              </a:r>
              <a:r>
                <a:rPr lang="ko-KR" altLang="en-US" sz="1000" dirty="0"/>
                <a:t>그룹별 </a:t>
              </a:r>
              <a:r>
                <a:rPr lang="ko-KR" altLang="en-US" sz="1000" dirty="0" err="1"/>
                <a:t>데이터셋에</a:t>
              </a:r>
              <a:r>
                <a:rPr lang="ko-KR" altLang="en-US" sz="1000" dirty="0"/>
                <a:t> </a:t>
              </a:r>
              <a:r>
                <a:rPr lang="ko-KR" altLang="en-US" sz="1000" dirty="0" err="1"/>
                <a:t>머신러닝</a:t>
              </a:r>
              <a:r>
                <a:rPr lang="ko-KR" altLang="en-US" sz="1000" dirty="0"/>
                <a:t> 코드를 일괄로 적용</a:t>
              </a:r>
              <a:endParaRPr lang="en-US" altLang="ko-KR" sz="1000" dirty="0"/>
            </a:p>
            <a:p>
              <a:pPr>
                <a:lnSpc>
                  <a:spcPct val="120000"/>
                </a:lnSpc>
              </a:pP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⇒ 그룹 개수에 관계없이 모든 </a:t>
              </a:r>
              <a:r>
                <a:rPr lang="ko-KR" altLang="en-US" sz="100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데이터셋을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쉽게</a:t>
              </a:r>
              <a:endPara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    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분석 가능하며 코드의 간결성으로 효율 증대</a:t>
              </a:r>
              <a:endPara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DC21B1F-0878-4AB4-BACD-DFD7A02B6F4B}"/>
                </a:ext>
              </a:extLst>
            </p:cNvPr>
            <p:cNvSpPr/>
            <p:nvPr/>
          </p:nvSpPr>
          <p:spPr>
            <a:xfrm>
              <a:off x="1214422" y="5398309"/>
              <a:ext cx="214160" cy="2169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2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9933F0-E0B1-4AE0-B2FB-6C128AD5D2F1}"/>
                </a:ext>
              </a:extLst>
            </p:cNvPr>
            <p:cNvSpPr/>
            <p:nvPr/>
          </p:nvSpPr>
          <p:spPr>
            <a:xfrm>
              <a:off x="1390482" y="5379259"/>
              <a:ext cx="3085214" cy="3517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dirty="0">
                  <a:solidFill>
                    <a:srgbClr val="0070C0"/>
                  </a:solidFill>
                  <a:latin typeface="맑은 고딕" panose="020B0503020000020004" pitchFamily="50" charset="-127"/>
                </a:rPr>
                <a:t>학습에 충분한 데이터 수인지 확인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3E8CEB3-AA44-4CCC-ABD6-F6035C5EF9D0}"/>
                </a:ext>
              </a:extLst>
            </p:cNvPr>
            <p:cNvSpPr/>
            <p:nvPr/>
          </p:nvSpPr>
          <p:spPr>
            <a:xfrm>
              <a:off x="1390482" y="5611512"/>
              <a:ext cx="4802784" cy="633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100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머신러닝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Training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에 충분한 데이터 수를 지닌 그룹만</a:t>
              </a:r>
              <a:endPara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 </a:t>
              </a:r>
              <a:r>
                <a:rPr lang="ko-KR" altLang="en-US" sz="100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머신러닝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모델 적용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최소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1~2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년 이상 기간 데이터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F8EA874-0A94-4A8E-A194-2864FF34F1B2}"/>
                </a:ext>
              </a:extLst>
            </p:cNvPr>
            <p:cNvSpPr/>
            <p:nvPr/>
          </p:nvSpPr>
          <p:spPr>
            <a:xfrm>
              <a:off x="5867924" y="4104207"/>
              <a:ext cx="214160" cy="2169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3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5B4BEA-6B6B-48B1-A5A5-DC361E3B9693}"/>
                </a:ext>
              </a:extLst>
            </p:cNvPr>
            <p:cNvSpPr/>
            <p:nvPr/>
          </p:nvSpPr>
          <p:spPr>
            <a:xfrm>
              <a:off x="6043984" y="4085157"/>
              <a:ext cx="2324903" cy="3517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>
                  <a:solidFill>
                    <a:srgbClr val="0070C0"/>
                  </a:solidFill>
                  <a:latin typeface="맑은 고딕" panose="020B0503020000020004" pitchFamily="50" charset="-127"/>
                </a:rPr>
                <a:t>Feature</a:t>
              </a:r>
              <a:r>
                <a:rPr lang="ko-KR" altLang="en-US" sz="1000" b="1" dirty="0">
                  <a:solidFill>
                    <a:srgbClr val="0070C0"/>
                  </a:solidFill>
                  <a:latin typeface="맑은 고딕" panose="020B0503020000020004" pitchFamily="50" charset="-127"/>
                </a:rPr>
                <a:t>별 상관관계 확인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DBEB1F-28C6-44BA-9364-270EF09E819B}"/>
                </a:ext>
              </a:extLst>
            </p:cNvPr>
            <p:cNvSpPr/>
            <p:nvPr/>
          </p:nvSpPr>
          <p:spPr>
            <a:xfrm>
              <a:off x="6043984" y="4317412"/>
              <a:ext cx="6165389" cy="897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- Label(QTY)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과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Feature(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프로모션 정보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홀리데이 정보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주차 정보 등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)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의</a:t>
              </a:r>
              <a:endPara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상관관계를 확인하여 상관관계가 높은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Feature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만 </a:t>
              </a:r>
              <a:r>
                <a:rPr lang="ko-KR" altLang="en-US" sz="100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머신러닝에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반영</a:t>
              </a:r>
              <a:endPara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 (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예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: Correlation Coefficient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가 최소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0.5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이상인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Feature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만 선별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3E53C26-1C38-4874-A85F-20B43F5D5DD1}"/>
                </a:ext>
              </a:extLst>
            </p:cNvPr>
            <p:cNvSpPr/>
            <p:nvPr/>
          </p:nvSpPr>
          <p:spPr>
            <a:xfrm>
              <a:off x="5867924" y="5398309"/>
              <a:ext cx="214160" cy="2169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4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C7AC75A-0F8C-482A-973C-6623DFDFCF3E}"/>
                </a:ext>
              </a:extLst>
            </p:cNvPr>
            <p:cNvSpPr/>
            <p:nvPr/>
          </p:nvSpPr>
          <p:spPr>
            <a:xfrm>
              <a:off x="6043984" y="5379259"/>
              <a:ext cx="2224138" cy="3517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dirty="0" err="1">
                  <a:solidFill>
                    <a:srgbClr val="0070C0"/>
                  </a:solidFill>
                  <a:latin typeface="맑은 고딕" panose="020B0503020000020004" pitchFamily="50" charset="-127"/>
                </a:rPr>
                <a:t>머신러닝</a:t>
              </a:r>
              <a:r>
                <a:rPr lang="ko-KR" altLang="en-US" sz="1000" b="1" dirty="0">
                  <a:solidFill>
                    <a:srgbClr val="0070C0"/>
                  </a:solidFill>
                  <a:latin typeface="맑은 고딕" panose="020B0503020000020004" pitchFamily="50" charset="-127"/>
                </a:rPr>
                <a:t> 예측모델 적용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56FE76-473B-4738-964C-4F420CCC4E9F}"/>
                </a:ext>
              </a:extLst>
            </p:cNvPr>
            <p:cNvSpPr/>
            <p:nvPr/>
          </p:nvSpPr>
          <p:spPr>
            <a:xfrm>
              <a:off x="6043984" y="5611512"/>
              <a:ext cx="6098976" cy="633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100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머신러닝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00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모델별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예측 결과를 </a:t>
              </a: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Join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하여 각 </a:t>
              </a:r>
              <a:r>
                <a:rPr lang="ko-KR" altLang="en-US" sz="100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모델별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00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예측결과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및 정확도</a:t>
              </a:r>
              <a:b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</a:br>
              <a:r>
                <a:rPr lang="en-US" altLang="ko-KR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 </a:t>
              </a:r>
              <a:r>
                <a:rPr lang="ko-KR" altLang="en-US" sz="10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비교를 용이하도록 개발</a:t>
              </a:r>
              <a:endPara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41639BA-2D4B-4706-A143-671A525F1901}"/>
                </a:ext>
              </a:extLst>
            </p:cNvPr>
            <p:cNvSpPr/>
            <p:nvPr/>
          </p:nvSpPr>
          <p:spPr>
            <a:xfrm>
              <a:off x="5522101" y="1889691"/>
              <a:ext cx="547790" cy="3297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YES</a:t>
              </a:r>
              <a:endParaRPr lang="ko-KR" altLang="en-US" sz="9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7929F7D-18F1-4924-96FE-911024D8A6CC}"/>
                </a:ext>
              </a:extLst>
            </p:cNvPr>
            <p:cNvSpPr/>
            <p:nvPr/>
          </p:nvSpPr>
          <p:spPr>
            <a:xfrm>
              <a:off x="7515179" y="1889691"/>
              <a:ext cx="547790" cy="3297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YES</a:t>
              </a:r>
              <a:endParaRPr lang="ko-KR" altLang="en-US" sz="9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5695657-127F-4D34-BA4B-EDC4C84AA857}"/>
                </a:ext>
              </a:extLst>
            </p:cNvPr>
            <p:cNvSpPr/>
            <p:nvPr/>
          </p:nvSpPr>
          <p:spPr>
            <a:xfrm>
              <a:off x="4844313" y="2536269"/>
              <a:ext cx="522600" cy="3297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NO</a:t>
              </a:r>
              <a:endParaRPr lang="ko-KR" altLang="en-US" sz="9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66A72D-F79F-4B3B-988C-2439F9FB6801}"/>
                </a:ext>
              </a:extLst>
            </p:cNvPr>
            <p:cNvSpPr/>
            <p:nvPr/>
          </p:nvSpPr>
          <p:spPr>
            <a:xfrm>
              <a:off x="6816369" y="2536269"/>
              <a:ext cx="522600" cy="3297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NO</a:t>
              </a:r>
              <a:endParaRPr lang="ko-KR" altLang="en-US" sz="900" dirty="0"/>
            </a:p>
          </p:txBody>
        </p:sp>
      </p:grpSp>
      <p:sp>
        <p:nvSpPr>
          <p:cNvPr id="28" name="Rectangle 11">
            <a:extLst>
              <a:ext uri="{FF2B5EF4-FFF2-40B4-BE49-F238E27FC236}">
                <a16:creationId xmlns:a16="http://schemas.microsoft.com/office/drawing/2014/main" id="{6FA150E2-CE5A-4292-9897-255DA9004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 적용 포인트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57285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 적용 포인트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C91305-F3B4-44C0-90A6-F1E73ECA7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41883"/>
              </p:ext>
            </p:extLst>
          </p:nvPr>
        </p:nvGraphicFramePr>
        <p:xfrm>
          <a:off x="35495" y="915566"/>
          <a:ext cx="9001001" cy="2438920"/>
        </p:xfrm>
        <a:graphic>
          <a:graphicData uri="http://schemas.openxmlformats.org/drawingml/2006/table">
            <a:tbl>
              <a:tblPr firstRow="1" bandRow="1"/>
              <a:tblGrid>
                <a:gridCol w="1218309">
                  <a:extLst>
                    <a:ext uri="{9D8B030D-6E8A-4147-A177-3AD203B41FA5}">
                      <a16:colId xmlns:a16="http://schemas.microsoft.com/office/drawing/2014/main" val="726116788"/>
                    </a:ext>
                  </a:extLst>
                </a:gridCol>
                <a:gridCol w="1648300">
                  <a:extLst>
                    <a:ext uri="{9D8B030D-6E8A-4147-A177-3AD203B41FA5}">
                      <a16:colId xmlns:a16="http://schemas.microsoft.com/office/drawing/2014/main" val="1255156890"/>
                    </a:ext>
                  </a:extLst>
                </a:gridCol>
                <a:gridCol w="6134392">
                  <a:extLst>
                    <a:ext uri="{9D8B030D-6E8A-4147-A177-3AD203B41FA5}">
                      <a16:colId xmlns:a16="http://schemas.microsoft.com/office/drawing/2014/main" val="929378362"/>
                    </a:ext>
                  </a:extLst>
                </a:gridCol>
              </a:tblGrid>
              <a:tr h="223856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용어</a:t>
                      </a: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AD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A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24846"/>
                  </a:ext>
                </a:extLst>
              </a:tr>
              <a:tr h="42421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표준모델</a:t>
                      </a: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계절성 지수 산출 모델</a:t>
                      </a: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- 3~5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누적된 제품 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SKU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판매 데이터를 활용하여 </a:t>
                      </a:r>
                      <a:r>
                        <a:rPr lang="ko-KR" altLang="en-US" sz="9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주단위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제품 </a:t>
                      </a:r>
                      <a:r>
                        <a:rPr lang="ko-KR" altLang="en-US" sz="9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모델별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판매지수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산출</a:t>
                      </a: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717695"/>
                  </a:ext>
                </a:extLst>
              </a:tr>
              <a:tr h="223856">
                <a:tc rowSpan="5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타임시리즈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모델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HW (Halt-Winters)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시계열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데이터가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추세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(Trend)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계절성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(Seasonality)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동시에 지닐 때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모두 반영하기 위한 예측 모델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375203"/>
                  </a:ext>
                </a:extLst>
              </a:tr>
              <a:tr h="2238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ARIMA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과거 데이터의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추세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계절성</a:t>
                      </a:r>
                      <a:r>
                        <a:rPr lang="ko-KR" altLang="en-US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패턴 여부에 상관없이 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다양한 </a:t>
                      </a:r>
                      <a:r>
                        <a:rPr lang="ko-KR" altLang="en-US" sz="900" b="1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모형화와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판매 분석</a:t>
                      </a:r>
                      <a:r>
                        <a:rPr lang="en-US" altLang="ko-KR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예측이 가능한 모델 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33011"/>
                  </a:ext>
                </a:extLst>
              </a:tr>
              <a:tr h="2238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TBATS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데이터가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 복합 계절성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(intra-daily,</a:t>
                      </a:r>
                      <a:r>
                        <a:rPr lang="en-US" altLang="ko-KR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intra-</a:t>
                      </a:r>
                      <a:r>
                        <a:rPr lang="en-US" altLang="ko-KR" sz="900" b="1" baseline="0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weeky</a:t>
                      </a:r>
                      <a:r>
                        <a:rPr lang="en-US" altLang="ko-KR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yearly </a:t>
                      </a:r>
                      <a:r>
                        <a:rPr lang="ko-KR" altLang="en-US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</a:t>
                      </a:r>
                      <a:r>
                        <a:rPr lang="en-US" altLang="ko-KR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지닐 때 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반영하여 미래 데이터 예측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576134"/>
                  </a:ext>
                </a:extLst>
              </a:tr>
              <a:tr h="2238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ETS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시계열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데이터에 </a:t>
                      </a:r>
                      <a:r>
                        <a:rPr lang="ko-KR" altLang="en-US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가중치를 적용</a:t>
                      </a:r>
                      <a:r>
                        <a:rPr lang="en-US" altLang="ko-KR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합산 평균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하여 미래 판매량 예측</a:t>
                      </a:r>
                      <a:r>
                        <a:rPr lang="en-US" altLang="ko-KR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결과가 좋고 다양한 데이터에 적용 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19127"/>
                  </a:ext>
                </a:extLst>
              </a:tr>
              <a:tr h="2238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NNET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신경망 패키지를 활용</a:t>
                      </a:r>
                      <a:r>
                        <a:rPr lang="en-US" altLang="ko-KR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1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딥러닝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방법으로 모델 </a:t>
                      </a:r>
                      <a:r>
                        <a:rPr lang="ko-KR" altLang="en-US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정확도가 높으나 </a:t>
                      </a:r>
                      <a:r>
                        <a:rPr lang="ko-KR" altLang="en-US" sz="900" b="1" baseline="0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재현성이</a:t>
                      </a:r>
                      <a:r>
                        <a:rPr lang="ko-KR" altLang="en-US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부족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단점이 있음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451648"/>
                  </a:ext>
                </a:extLst>
              </a:tr>
              <a:tr h="223856">
                <a:tc row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특성기반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 모델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Decision Tree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홀리데이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가격정보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보조금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ko-KR" altLang="en-US" sz="900" b="1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특성값에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따른 </a:t>
                      </a:r>
                      <a:r>
                        <a:rPr lang="ko-KR" altLang="en-US" sz="900" b="1" baseline="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의사결정 트리를 학습하여 예측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하는 </a:t>
                      </a:r>
                      <a:r>
                        <a:rPr lang="ko-KR" altLang="en-US" sz="900" b="1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특성기반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ML </a:t>
                      </a:r>
                      <a:r>
                        <a:rPr lang="ko-KR" altLang="en-US" sz="9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45631"/>
                  </a:ext>
                </a:extLst>
              </a:tr>
              <a:tr h="2238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 Forest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Decision Tree </a:t>
                      </a:r>
                      <a:r>
                        <a:rPr lang="ko-KR" altLang="en-US" sz="9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학습시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특성값의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오버피팅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해결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위해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다수의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Decision Tree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무작위로 학습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평균하는 모델</a:t>
                      </a: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85512"/>
                  </a:ext>
                </a:extLst>
              </a:tr>
              <a:tr h="2238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Multiple Regression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맑은 고딕" panose="020F0502020204030204"/>
                          <a:sym typeface="Arial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개 이상의 </a:t>
                      </a:r>
                      <a:r>
                        <a:rPr lang="ko-KR" altLang="en-US" sz="9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특성값을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독립변수로 사용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하여 예측변수 출력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1" dirty="0" err="1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선형성을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보이므로 변동성이 큰 경우에는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68190" marR="68190" marT="34095" marB="340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238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82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913475" y="3444671"/>
            <a:ext cx="6230526" cy="1122095"/>
            <a:chOff x="3079983" y="3048223"/>
            <a:chExt cx="6760522" cy="1122095"/>
          </a:xfrm>
        </p:grpSpPr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0" y="939491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56370" y="179852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kern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3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2643758"/>
            <a:ext cx="2985166" cy="1161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B895-DFD8-48A0-9D15-B66AD454E233}"/>
              </a:ext>
            </a:extLst>
          </p:cNvPr>
          <p:cNvSpPr txBox="1"/>
          <p:nvPr/>
        </p:nvSpPr>
        <p:spPr>
          <a:xfrm>
            <a:off x="3656159" y="633695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Session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6980" y="1349262"/>
            <a:ext cx="4070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방법론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5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888582" y="2101115"/>
            <a:ext cx="1577011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정제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969542" y="3226489"/>
            <a:ext cx="433132" cy="641405"/>
            <a:chOff x="693327" y="1790522"/>
            <a:chExt cx="550162" cy="8051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550162" cy="386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910B45-524C-4FE2-AE56-35D13E313628}"/>
              </a:ext>
            </a:extLst>
          </p:cNvPr>
          <p:cNvSpPr txBox="1"/>
          <p:nvPr/>
        </p:nvSpPr>
        <p:spPr>
          <a:xfrm>
            <a:off x="7048822" y="2070450"/>
            <a:ext cx="1592200" cy="3691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651627" y="2101115"/>
            <a:ext cx="1588883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수집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627" y="2629312"/>
            <a:ext cx="1588883" cy="1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583" y="2629312"/>
            <a:ext cx="1577011" cy="11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822" y="2609106"/>
            <a:ext cx="1592200" cy="116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4407058" y="2662642"/>
            <a:ext cx="332185" cy="1052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134364" y="2524365"/>
            <a:ext cx="332185" cy="105207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620032" y="2662642"/>
            <a:ext cx="332185" cy="105207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3621" y="2630131"/>
            <a:ext cx="335549" cy="37787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2515300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74040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96052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41117" y="830314"/>
            <a:ext cx="1353552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16397" y="2101116"/>
            <a:ext cx="1588883" cy="3147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280070" y="1923678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4EA1AC-3D33-4102-AA36-067972E52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922" y="2700225"/>
            <a:ext cx="649006" cy="3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2339752" y="1946442"/>
            <a:ext cx="3888432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분석방법의 종류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9288" y="2988278"/>
            <a:ext cx="1351273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통계방식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33943" y="2955218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(Clustering)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41872" y="2032428"/>
            <a:ext cx="3542296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12784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(Regression)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94610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(Classification)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16216" y="2018450"/>
            <a:ext cx="2232248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(Unsupervised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39752" y="3526344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3751" y="2698275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950" y="2711279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1899" y="2723535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3942" y="2684783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7944" y="3548779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upport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Vector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Machine)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 Regression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4208" y="353271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Gaussian Mixture Model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172" y="3532714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Time-Series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using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quantile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6444207" y="1946442"/>
            <a:ext cx="2385127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99734" y="1946442"/>
            <a:ext cx="1623994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9453" y="2038930"/>
            <a:ext cx="1419971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(Statistics)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 bwMode="auto">
          <a:xfrm>
            <a:off x="641117" y="830314"/>
            <a:ext cx="158278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방법의 종류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6468" y="1275606"/>
            <a:ext cx="8372866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0079" y="4155926"/>
            <a:ext cx="241912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답이 없는 상황에서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주어진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데이터를 특성에 맞게 가장 잘 설명하는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9751" y="4348017"/>
            <a:ext cx="390269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답에 영향을 주는 </a:t>
            </a:r>
            <a:r>
              <a:rPr lang="ko-KR" altLang="en-US"/>
              <a:t>특성을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기계에 학습시킨후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미래에 </a:t>
            </a:r>
            <a:r>
              <a:rPr lang="ko-KR" altLang="en-US"/>
              <a:t>특성만을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활용하여 답을 </a:t>
            </a:r>
            <a:r>
              <a:rPr lang="ko-KR" altLang="en-US"/>
              <a:t>예측하는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5604" y="4331556"/>
            <a:ext cx="167225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통계 기법을 활용하여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문제를 풀어내는 방법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89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D3460-E097-44AF-A4C4-D7A2FC36961D}"/>
              </a:ext>
            </a:extLst>
          </p:cNvPr>
          <p:cNvGrpSpPr/>
          <p:nvPr/>
        </p:nvGrpSpPr>
        <p:grpSpPr>
          <a:xfrm>
            <a:off x="467540" y="1059580"/>
            <a:ext cx="8208915" cy="1450364"/>
            <a:chOff x="1030212" y="5406537"/>
            <a:chExt cx="7090351" cy="82067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4F0F754-D87D-4BCC-B242-9E2E74088D53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2551369E-272D-4B89-A5D6-88318134E3C1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83">
                <a:extLst>
                  <a:ext uri="{FF2B5EF4-FFF2-40B4-BE49-F238E27FC236}">
                    <a16:creationId xmlns:a16="http://schemas.microsoft.com/office/drawing/2014/main" id="{B5E61F10-6D4F-4E6C-950A-8ADD8EB282E9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AB5950-7625-4DA2-92AC-F3B7FF78A3FB}"/>
                </a:ext>
              </a:extLst>
            </p:cNvPr>
            <p:cNvSpPr/>
            <p:nvPr/>
          </p:nvSpPr>
          <p:spPr>
            <a:xfrm>
              <a:off x="1030212" y="5523519"/>
              <a:ext cx="7090344" cy="67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컴퓨터가 이해하는 코드는 어느 바보나 다 짤 수 있다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훌륭한 프로그래머는 사람이 이해할 수 있는 코드를 짠다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ctr">
                <a:buFontTx/>
                <a:buChar char="-"/>
              </a:pP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마틴 </a:t>
              </a:r>
              <a:r>
                <a:rPr lang="ko-KR" altLang="en-US" sz="2400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파울러</a:t>
              </a: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(Martin Fowler)</a:t>
              </a:r>
              <a:endPara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http://mblogthumb4.phinf.naver.net/20140822_203/kjooi99_1408673917920IVPSF_PNG/Persuade.png?type=w2">
            <a:extLst>
              <a:ext uri="{FF2B5EF4-FFF2-40B4-BE49-F238E27FC236}">
                <a16:creationId xmlns:a16="http://schemas.microsoft.com/office/drawing/2014/main" id="{40639D2E-F886-46C2-B8FC-E1517D5C1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1" y="2582381"/>
            <a:ext cx="2376263" cy="23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81593</TotalTime>
  <Words>3989</Words>
  <Application>Microsoft Office PowerPoint</Application>
  <PresentationFormat>화면 슬라이드 쇼(16:9)</PresentationFormat>
  <Paragraphs>1229</Paragraphs>
  <Slides>56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7" baseType="lpstr">
      <vt:lpstr>돋움</vt:lpstr>
      <vt:lpstr>나눔스퀘어라운드 ExtraBold</vt:lpstr>
      <vt:lpstr>Arial</vt:lpstr>
      <vt:lpstr>맑은 고딕</vt:lpstr>
      <vt:lpstr>HY견고딕</vt:lpstr>
      <vt:lpstr>나눔스퀘어라운드 Bold</vt:lpstr>
      <vt:lpstr>나눔바른고딕</vt:lpstr>
      <vt:lpstr>굴림</vt:lpstr>
      <vt:lpstr>Wingdings</vt:lpstr>
      <vt:lpstr>HY헤드라인M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9841</cp:revision>
  <cp:lastPrinted>2018-03-26T10:24:50Z</cp:lastPrinted>
  <dcterms:created xsi:type="dcterms:W3CDTF">2008-04-23T04:36:31Z</dcterms:created>
  <dcterms:modified xsi:type="dcterms:W3CDTF">2019-06-01T12:40:40Z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